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8" r:id="rId4"/>
    <p:sldId id="258" r:id="rId5"/>
    <p:sldId id="265" r:id="rId6"/>
    <p:sldId id="266" r:id="rId7"/>
    <p:sldId id="273" r:id="rId8"/>
    <p:sldId id="267" r:id="rId9"/>
    <p:sldId id="269" r:id="rId10"/>
    <p:sldId id="270" r:id="rId11"/>
    <p:sldId id="271" r:id="rId12"/>
    <p:sldId id="268" r:id="rId13"/>
    <p:sldId id="275" r:id="rId14"/>
    <p:sldId id="276" r:id="rId15"/>
    <p:sldId id="277" r:id="rId16"/>
    <p:sldId id="261" r:id="rId17"/>
    <p:sldId id="263" r:id="rId18"/>
    <p:sldId id="264" r:id="rId19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706C"/>
    <a:srgbClr val="959DA0"/>
    <a:srgbClr val="6593EF"/>
    <a:srgbClr val="FFFFFF"/>
    <a:srgbClr val="9CBDE7"/>
    <a:srgbClr val="B5B5B5"/>
    <a:srgbClr val="C3956F"/>
    <a:srgbClr val="F6EFF0"/>
    <a:srgbClr val="906A45"/>
    <a:srgbClr val="9083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29" y="-4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dacon.io/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9525000" y="9486900"/>
            <a:ext cx="8610600" cy="45720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400" dirty="0">
                <a:latin typeface="나눔고딕" pitchFamily="34" charset="0"/>
                <a:cs typeface="나눔고딕" pitchFamily="34" charset="0"/>
              </a:rPr>
              <a:t>건축공학캡스톤 PBL (실내공기질개선기술) 정재원 교수님 논문반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155FA7-8EE6-4591-8D82-663E25EF91E0}"/>
              </a:ext>
            </a:extLst>
          </p:cNvPr>
          <p:cNvSpPr txBox="1"/>
          <p:nvPr/>
        </p:nvSpPr>
        <p:spPr>
          <a:xfrm>
            <a:off x="399142" y="2019300"/>
            <a:ext cx="120984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LGBM</a:t>
            </a:r>
            <a:r>
              <a:rPr lang="ko-KR" altLang="en-US" sz="5400" b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통한 태양광 발전소 최적 입지선정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43F244-E180-499A-B770-84B40B6F330D}"/>
              </a:ext>
            </a:extLst>
          </p:cNvPr>
          <p:cNvSpPr txBox="1"/>
          <p:nvPr/>
        </p:nvSpPr>
        <p:spPr>
          <a:xfrm>
            <a:off x="399142" y="1571030"/>
            <a:ext cx="32592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2017025769 </a:t>
            </a:r>
            <a:r>
              <a:rPr lang="ko-KR" altLang="en-US" sz="2800" b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신선웅</a:t>
            </a:r>
          </a:p>
        </p:txBody>
      </p:sp>
      <p:grpSp>
        <p:nvGrpSpPr>
          <p:cNvPr id="18" name="그룹 1006">
            <a:extLst>
              <a:ext uri="{FF2B5EF4-FFF2-40B4-BE49-F238E27FC236}">
                <a16:creationId xmlns:a16="http://schemas.microsoft.com/office/drawing/2014/main" id="{1E19DB56-C3EE-40E7-B2B1-E412F9B2C204}"/>
              </a:ext>
            </a:extLst>
          </p:cNvPr>
          <p:cNvGrpSpPr/>
          <p:nvPr/>
        </p:nvGrpSpPr>
        <p:grpSpPr>
          <a:xfrm>
            <a:off x="14097000" y="6256028"/>
            <a:ext cx="3362027" cy="2773672"/>
            <a:chOff x="6057143" y="2597143"/>
            <a:chExt cx="6171429" cy="5091429"/>
          </a:xfrm>
        </p:grpSpPr>
        <p:pic>
          <p:nvPicPr>
            <p:cNvPr id="19" name="Object 20">
              <a:extLst>
                <a:ext uri="{FF2B5EF4-FFF2-40B4-BE49-F238E27FC236}">
                  <a16:creationId xmlns:a16="http://schemas.microsoft.com/office/drawing/2014/main" id="{BF9EAE05-8D16-4224-9FD6-B9C67A7E6B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57143" y="2597143"/>
              <a:ext cx="6171429" cy="5091429"/>
            </a:xfrm>
            <a:prstGeom prst="rect">
              <a:avLst/>
            </a:prstGeom>
          </p:spPr>
        </p:pic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C23E2139-62FE-47AA-89B8-C6A64DA4D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42" y="3136072"/>
            <a:ext cx="12676719" cy="58698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67D9C8B2-60C5-4BCE-B15E-D86BBC8471A0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356D377-3D79-4442-8843-BB636D1BAA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525"/>
          <a:stretch/>
        </p:blipFill>
        <p:spPr>
          <a:xfrm>
            <a:off x="14498139" y="648917"/>
            <a:ext cx="1224263" cy="2968005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B92CB302-8CEA-454C-80B2-C75A5E752A1D}"/>
              </a:ext>
            </a:extLst>
          </p:cNvPr>
          <p:cNvSpPr/>
          <p:nvPr/>
        </p:nvSpPr>
        <p:spPr>
          <a:xfrm>
            <a:off x="14515320" y="870352"/>
            <a:ext cx="1162552" cy="2753127"/>
          </a:xfrm>
          <a:prstGeom prst="rect">
            <a:avLst/>
          </a:prstGeom>
          <a:solidFill>
            <a:srgbClr val="FAD1D7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F1BA9B1A-1BB0-4108-9D54-061A09FEDC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777"/>
          <a:stretch/>
        </p:blipFill>
        <p:spPr>
          <a:xfrm>
            <a:off x="3505200" y="651495"/>
            <a:ext cx="7924465" cy="2968005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9F835407-186E-426F-B68A-26A191F93A9D}"/>
              </a:ext>
            </a:extLst>
          </p:cNvPr>
          <p:cNvSpPr/>
          <p:nvPr/>
        </p:nvSpPr>
        <p:spPr>
          <a:xfrm>
            <a:off x="3947395" y="863797"/>
            <a:ext cx="7482270" cy="2753126"/>
          </a:xfrm>
          <a:prstGeom prst="rect">
            <a:avLst/>
          </a:prstGeom>
          <a:solidFill>
            <a:srgbClr val="00B05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DD93AE4-985C-4377-8843-F8C93743E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221" y="316483"/>
            <a:ext cx="2558293" cy="330043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3FD2292-0899-46BB-9D11-77C417FCA4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746"/>
          <a:stretch/>
        </p:blipFill>
        <p:spPr>
          <a:xfrm>
            <a:off x="593140" y="3767338"/>
            <a:ext cx="2521752" cy="317679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0DC05A3-046F-417B-B9C7-4BB9897C51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0962"/>
          <a:stretch/>
        </p:blipFill>
        <p:spPr>
          <a:xfrm>
            <a:off x="593140" y="7204226"/>
            <a:ext cx="2516374" cy="2940680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id="{E31CFC9C-6D02-4663-9287-C5FD4A1EB1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525"/>
          <a:stretch/>
        </p:blipFill>
        <p:spPr>
          <a:xfrm>
            <a:off x="14498139" y="3976131"/>
            <a:ext cx="1224263" cy="2968005"/>
          </a:xfrm>
          <a:prstGeom prst="rect">
            <a:avLst/>
          </a:prstGeom>
        </p:spPr>
      </p:pic>
      <p:sp>
        <p:nvSpPr>
          <p:cNvPr id="82" name="직사각형 81">
            <a:extLst>
              <a:ext uri="{FF2B5EF4-FFF2-40B4-BE49-F238E27FC236}">
                <a16:creationId xmlns:a16="http://schemas.microsoft.com/office/drawing/2014/main" id="{827491C7-03DE-4C87-9394-F2FFF4DA1E33}"/>
              </a:ext>
            </a:extLst>
          </p:cNvPr>
          <p:cNvSpPr/>
          <p:nvPr/>
        </p:nvSpPr>
        <p:spPr>
          <a:xfrm>
            <a:off x="14515320" y="4197566"/>
            <a:ext cx="1162552" cy="2753127"/>
          </a:xfrm>
          <a:prstGeom prst="rect">
            <a:avLst/>
          </a:prstGeom>
          <a:solidFill>
            <a:srgbClr val="FAD1D7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D0480CE-ABD0-48EB-93B7-06054BD1719E}"/>
              </a:ext>
            </a:extLst>
          </p:cNvPr>
          <p:cNvSpPr/>
          <p:nvPr/>
        </p:nvSpPr>
        <p:spPr>
          <a:xfrm>
            <a:off x="14570398" y="3976131"/>
            <a:ext cx="1134825" cy="1941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84" name="Object 12">
            <a:extLst>
              <a:ext uri="{FF2B5EF4-FFF2-40B4-BE49-F238E27FC236}">
                <a16:creationId xmlns:a16="http://schemas.microsoft.com/office/drawing/2014/main" id="{E7C02B69-A3C8-449A-831D-6F14BEB4504D}"/>
              </a:ext>
            </a:extLst>
          </p:cNvPr>
          <p:cNvSpPr txBox="1"/>
          <p:nvPr/>
        </p:nvSpPr>
        <p:spPr>
          <a:xfrm>
            <a:off x="14745742" y="3953569"/>
            <a:ext cx="818494" cy="201559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900" b="1">
                <a:solidFill>
                  <a:srgbClr val="000000"/>
                </a:solidFill>
                <a:latin typeface="나눔고딕" pitchFamily="34" charset="0"/>
              </a:rPr>
              <a:t>발전량</a:t>
            </a:r>
            <a:endParaRPr lang="en-US" sz="500" b="1" dirty="0"/>
          </a:p>
        </p:txBody>
      </p:sp>
      <p:pic>
        <p:nvPicPr>
          <p:cNvPr id="85" name="그림 84">
            <a:extLst>
              <a:ext uri="{FF2B5EF4-FFF2-40B4-BE49-F238E27FC236}">
                <a16:creationId xmlns:a16="http://schemas.microsoft.com/office/drawing/2014/main" id="{74ABD7E2-F971-4BF0-810C-EB95253055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777"/>
          <a:stretch/>
        </p:blipFill>
        <p:spPr>
          <a:xfrm>
            <a:off x="3505200" y="3978709"/>
            <a:ext cx="7924465" cy="2968005"/>
          </a:xfrm>
          <a:prstGeom prst="rect">
            <a:avLst/>
          </a:prstGeom>
        </p:spPr>
      </p:pic>
      <p:sp>
        <p:nvSpPr>
          <p:cNvPr id="87" name="직사각형 86">
            <a:extLst>
              <a:ext uri="{FF2B5EF4-FFF2-40B4-BE49-F238E27FC236}">
                <a16:creationId xmlns:a16="http://schemas.microsoft.com/office/drawing/2014/main" id="{4745A32C-A309-492A-A1EC-2B01C865B4B2}"/>
              </a:ext>
            </a:extLst>
          </p:cNvPr>
          <p:cNvSpPr/>
          <p:nvPr/>
        </p:nvSpPr>
        <p:spPr>
          <a:xfrm>
            <a:off x="11429665" y="4191009"/>
            <a:ext cx="3086554" cy="2746571"/>
          </a:xfrm>
          <a:prstGeom prst="rect">
            <a:avLst/>
          </a:prstGeom>
          <a:solidFill>
            <a:schemeClr val="bg1">
              <a:lumMod val="50000"/>
              <a:alpha val="58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pic>
        <p:nvPicPr>
          <p:cNvPr id="88" name="그림 87">
            <a:extLst>
              <a:ext uri="{FF2B5EF4-FFF2-40B4-BE49-F238E27FC236}">
                <a16:creationId xmlns:a16="http://schemas.microsoft.com/office/drawing/2014/main" id="{10733DE6-A72B-495B-9B62-3128D8E153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525"/>
          <a:stretch/>
        </p:blipFill>
        <p:spPr>
          <a:xfrm>
            <a:off x="14498139" y="7198138"/>
            <a:ext cx="1224263" cy="2968005"/>
          </a:xfrm>
          <a:prstGeom prst="rect">
            <a:avLst/>
          </a:prstGeom>
        </p:spPr>
      </p:pic>
      <p:sp>
        <p:nvSpPr>
          <p:cNvPr id="89" name="직사각형 88">
            <a:extLst>
              <a:ext uri="{FF2B5EF4-FFF2-40B4-BE49-F238E27FC236}">
                <a16:creationId xmlns:a16="http://schemas.microsoft.com/office/drawing/2014/main" id="{C01EE189-6EE0-4F61-B1BF-DF34E22A6ADD}"/>
              </a:ext>
            </a:extLst>
          </p:cNvPr>
          <p:cNvSpPr/>
          <p:nvPr/>
        </p:nvSpPr>
        <p:spPr>
          <a:xfrm>
            <a:off x="14515320" y="7419573"/>
            <a:ext cx="1162552" cy="2753127"/>
          </a:xfrm>
          <a:prstGeom prst="rect">
            <a:avLst/>
          </a:prstGeom>
          <a:solidFill>
            <a:srgbClr val="FAD1D7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7CCA296F-050F-4CF8-839E-DCBF69BE8861}"/>
              </a:ext>
            </a:extLst>
          </p:cNvPr>
          <p:cNvSpPr/>
          <p:nvPr/>
        </p:nvSpPr>
        <p:spPr>
          <a:xfrm>
            <a:off x="14570398" y="7198138"/>
            <a:ext cx="1134825" cy="1941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91" name="Object 12">
            <a:extLst>
              <a:ext uri="{FF2B5EF4-FFF2-40B4-BE49-F238E27FC236}">
                <a16:creationId xmlns:a16="http://schemas.microsoft.com/office/drawing/2014/main" id="{1039A07E-6DCF-493C-90EB-0290A1ECB4FB}"/>
              </a:ext>
            </a:extLst>
          </p:cNvPr>
          <p:cNvSpPr txBox="1"/>
          <p:nvPr/>
        </p:nvSpPr>
        <p:spPr>
          <a:xfrm>
            <a:off x="14745742" y="7175576"/>
            <a:ext cx="818494" cy="201559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900" b="1">
                <a:solidFill>
                  <a:srgbClr val="000000"/>
                </a:solidFill>
                <a:latin typeface="나눔고딕" pitchFamily="34" charset="0"/>
              </a:rPr>
              <a:t>발전량</a:t>
            </a:r>
            <a:endParaRPr lang="en-US" sz="500" b="1" dirty="0"/>
          </a:p>
        </p:txBody>
      </p:sp>
      <p:pic>
        <p:nvPicPr>
          <p:cNvPr id="92" name="그림 91">
            <a:extLst>
              <a:ext uri="{FF2B5EF4-FFF2-40B4-BE49-F238E27FC236}">
                <a16:creationId xmlns:a16="http://schemas.microsoft.com/office/drawing/2014/main" id="{472A43C2-347D-4784-9462-A5EBE93483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777"/>
          <a:stretch/>
        </p:blipFill>
        <p:spPr>
          <a:xfrm>
            <a:off x="3505200" y="7200716"/>
            <a:ext cx="7924465" cy="2968005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797657DB-6961-4C46-AAF8-AB054DDF9477}"/>
              </a:ext>
            </a:extLst>
          </p:cNvPr>
          <p:cNvSpPr/>
          <p:nvPr/>
        </p:nvSpPr>
        <p:spPr>
          <a:xfrm>
            <a:off x="6052676" y="261599"/>
            <a:ext cx="2160000" cy="322318"/>
          </a:xfrm>
          <a:prstGeom prst="rect">
            <a:avLst/>
          </a:prstGeom>
          <a:solidFill>
            <a:srgbClr val="00B05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Global Features</a:t>
            </a:r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1C0951F-D607-4C0D-AF70-4A9E5024913D}"/>
              </a:ext>
            </a:extLst>
          </p:cNvPr>
          <p:cNvSpPr/>
          <p:nvPr/>
        </p:nvSpPr>
        <p:spPr>
          <a:xfrm>
            <a:off x="14505791" y="261599"/>
            <a:ext cx="1216611" cy="322318"/>
          </a:xfrm>
          <a:prstGeom prst="rect">
            <a:avLst/>
          </a:prstGeom>
          <a:solidFill>
            <a:srgbClr val="F6EF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Target</a:t>
            </a:r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43C4163-17E3-4A5F-9AB4-5A74D378E754}"/>
              </a:ext>
            </a:extLst>
          </p:cNvPr>
          <p:cNvSpPr/>
          <p:nvPr/>
        </p:nvSpPr>
        <p:spPr>
          <a:xfrm>
            <a:off x="3947395" y="4197567"/>
            <a:ext cx="7482270" cy="2740014"/>
          </a:xfrm>
          <a:prstGeom prst="rect">
            <a:avLst/>
          </a:prstGeom>
          <a:solidFill>
            <a:srgbClr val="00B05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38F2B96-A56E-47F9-8999-3ED9217D5001}"/>
              </a:ext>
            </a:extLst>
          </p:cNvPr>
          <p:cNvSpPr/>
          <p:nvPr/>
        </p:nvSpPr>
        <p:spPr>
          <a:xfrm>
            <a:off x="3947395" y="7411952"/>
            <a:ext cx="7482270" cy="2740014"/>
          </a:xfrm>
          <a:prstGeom prst="rect">
            <a:avLst/>
          </a:prstGeom>
          <a:solidFill>
            <a:srgbClr val="00B05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D1D8A70-0978-43D9-8B39-F84128F7CADB}"/>
              </a:ext>
            </a:extLst>
          </p:cNvPr>
          <p:cNvSpPr/>
          <p:nvPr/>
        </p:nvSpPr>
        <p:spPr>
          <a:xfrm>
            <a:off x="11429665" y="7408673"/>
            <a:ext cx="3086554" cy="2746571"/>
          </a:xfrm>
          <a:prstGeom prst="rect">
            <a:avLst/>
          </a:prstGeom>
          <a:solidFill>
            <a:schemeClr val="tx2">
              <a:lumMod val="60000"/>
              <a:lumOff val="40000"/>
              <a:alpha val="58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E64F27A-CCCB-454E-8E8C-AC9B4D0106DC}"/>
              </a:ext>
            </a:extLst>
          </p:cNvPr>
          <p:cNvSpPr/>
          <p:nvPr/>
        </p:nvSpPr>
        <p:spPr>
          <a:xfrm>
            <a:off x="11429665" y="870351"/>
            <a:ext cx="3086554" cy="2746571"/>
          </a:xfrm>
          <a:prstGeom prst="rect">
            <a:avLst/>
          </a:prstGeom>
          <a:solidFill>
            <a:schemeClr val="accent6">
              <a:lumMod val="50000"/>
              <a:alpha val="58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E6E3CB39-47F7-4BC4-ABCC-1EC3AB96904A}"/>
              </a:ext>
            </a:extLst>
          </p:cNvPr>
          <p:cNvSpPr/>
          <p:nvPr/>
        </p:nvSpPr>
        <p:spPr>
          <a:xfrm>
            <a:off x="11811000" y="261599"/>
            <a:ext cx="2160000" cy="322318"/>
          </a:xfrm>
          <a:prstGeom prst="rect">
            <a:avLst/>
          </a:prstGeom>
          <a:solidFill>
            <a:srgbClr val="7030A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Local Features</a:t>
            </a:r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1FE96230-E7F5-45C2-BB40-315842268131}"/>
              </a:ext>
            </a:extLst>
          </p:cNvPr>
          <p:cNvSpPr/>
          <p:nvPr/>
        </p:nvSpPr>
        <p:spPr>
          <a:xfrm>
            <a:off x="14543047" y="648917"/>
            <a:ext cx="1134825" cy="1941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9" name="Object 12">
            <a:extLst>
              <a:ext uri="{FF2B5EF4-FFF2-40B4-BE49-F238E27FC236}">
                <a16:creationId xmlns:a16="http://schemas.microsoft.com/office/drawing/2014/main" id="{F9B06DAA-8472-47D3-9298-A9ACA5D1D996}"/>
              </a:ext>
            </a:extLst>
          </p:cNvPr>
          <p:cNvSpPr txBox="1"/>
          <p:nvPr/>
        </p:nvSpPr>
        <p:spPr>
          <a:xfrm>
            <a:off x="14764473" y="626355"/>
            <a:ext cx="818494" cy="201559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900" b="1">
                <a:solidFill>
                  <a:srgbClr val="000000"/>
                </a:solidFill>
                <a:latin typeface="나눔고딕" pitchFamily="34" charset="0"/>
              </a:rPr>
              <a:t>발전량</a:t>
            </a:r>
            <a:endParaRPr lang="en-US" sz="500" b="1" dirty="0"/>
          </a:p>
        </p:txBody>
      </p:sp>
    </p:spTree>
    <p:extLst>
      <p:ext uri="{BB962C8B-B14F-4D97-AF65-F5344CB8AC3E}">
        <p14:creationId xmlns:p14="http://schemas.microsoft.com/office/powerpoint/2010/main" val="162550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A51CA02E-2D45-4628-BDEA-3C40E769BE56}"/>
              </a:ext>
            </a:extLst>
          </p:cNvPr>
          <p:cNvSpPr/>
          <p:nvPr/>
        </p:nvSpPr>
        <p:spPr>
          <a:xfrm rot="2700000">
            <a:off x="11096067" y="4419433"/>
            <a:ext cx="381468" cy="571669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7D9C8B2-60C5-4BCE-B15E-D86BBC8471A0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D96DB260-FB9E-4D45-835F-0EF70872E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495" y="5537849"/>
            <a:ext cx="4121941" cy="1967851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C9E82DBA-3D34-4962-B356-3BCB29526077}"/>
              </a:ext>
            </a:extLst>
          </p:cNvPr>
          <p:cNvSpPr/>
          <p:nvPr/>
        </p:nvSpPr>
        <p:spPr>
          <a:xfrm>
            <a:off x="1713221" y="8804186"/>
            <a:ext cx="2224429" cy="571668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4" name="Object 12">
            <a:extLst>
              <a:ext uri="{FF2B5EF4-FFF2-40B4-BE49-F238E27FC236}">
                <a16:creationId xmlns:a16="http://schemas.microsoft.com/office/drawing/2014/main" id="{FA8A6246-3C61-4053-89B1-4662DD80912A}"/>
              </a:ext>
            </a:extLst>
          </p:cNvPr>
          <p:cNvSpPr txBox="1"/>
          <p:nvPr/>
        </p:nvSpPr>
        <p:spPr>
          <a:xfrm>
            <a:off x="5673652" y="5029032"/>
            <a:ext cx="5375348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800" b="1">
                <a:solidFill>
                  <a:srgbClr val="000000"/>
                </a:solidFill>
                <a:latin typeface="나눔고딕" pitchFamily="34" charset="0"/>
              </a:rPr>
              <a:t>LGBM Training </a:t>
            </a:r>
            <a:endParaRPr lang="en-US" sz="1600" dirty="0"/>
          </a:p>
        </p:txBody>
      </p:sp>
      <p:sp>
        <p:nvSpPr>
          <p:cNvPr id="41" name="Object 12">
            <a:extLst>
              <a:ext uri="{FF2B5EF4-FFF2-40B4-BE49-F238E27FC236}">
                <a16:creationId xmlns:a16="http://schemas.microsoft.com/office/drawing/2014/main" id="{AA8A9000-50A7-4E80-B2E3-90B43209A139}"/>
              </a:ext>
            </a:extLst>
          </p:cNvPr>
          <p:cNvSpPr txBox="1"/>
          <p:nvPr/>
        </p:nvSpPr>
        <p:spPr>
          <a:xfrm>
            <a:off x="1381317" y="8857810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400" b="1">
                <a:solidFill>
                  <a:srgbClr val="000000"/>
                </a:solidFill>
                <a:latin typeface="나눔고딕" pitchFamily="34" charset="0"/>
              </a:rPr>
              <a:t>New Features</a:t>
            </a:r>
            <a:endParaRPr lang="en-US" sz="14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26A39EB-2950-463A-A604-DEA304564343}"/>
              </a:ext>
            </a:extLst>
          </p:cNvPr>
          <p:cNvSpPr/>
          <p:nvPr/>
        </p:nvSpPr>
        <p:spPr>
          <a:xfrm>
            <a:off x="12700086" y="8804186"/>
            <a:ext cx="2224429" cy="571668"/>
          </a:xfrm>
          <a:prstGeom prst="rect">
            <a:avLst/>
          </a:prstGeom>
          <a:solidFill>
            <a:srgbClr val="FAD1D7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6" name="Object 12">
            <a:extLst>
              <a:ext uri="{FF2B5EF4-FFF2-40B4-BE49-F238E27FC236}">
                <a16:creationId xmlns:a16="http://schemas.microsoft.com/office/drawing/2014/main" id="{5E182EC9-0BB8-4B84-8C5C-80A80FB8A0BA}"/>
              </a:ext>
            </a:extLst>
          </p:cNvPr>
          <p:cNvSpPr txBox="1"/>
          <p:nvPr/>
        </p:nvSpPr>
        <p:spPr>
          <a:xfrm>
            <a:off x="12368182" y="8857810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400" b="1">
                <a:solidFill>
                  <a:srgbClr val="000000"/>
                </a:solidFill>
                <a:latin typeface="나눔고딕" pitchFamily="34" charset="0"/>
              </a:rPr>
              <a:t>New Output</a:t>
            </a:r>
            <a:endParaRPr lang="en-US" sz="1400" dirty="0"/>
          </a:p>
        </p:txBody>
      </p:sp>
      <p:sp>
        <p:nvSpPr>
          <p:cNvPr id="47" name="화살표: 아래쪽 46">
            <a:extLst>
              <a:ext uri="{FF2B5EF4-FFF2-40B4-BE49-F238E27FC236}">
                <a16:creationId xmlns:a16="http://schemas.microsoft.com/office/drawing/2014/main" id="{CB987108-7C84-4589-A258-51B34C6381AE}"/>
              </a:ext>
            </a:extLst>
          </p:cNvPr>
          <p:cNvSpPr/>
          <p:nvPr/>
        </p:nvSpPr>
        <p:spPr>
          <a:xfrm rot="16200000">
            <a:off x="4469417" y="8704954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8" name="화살표: 아래쪽 47">
            <a:extLst>
              <a:ext uri="{FF2B5EF4-FFF2-40B4-BE49-F238E27FC236}">
                <a16:creationId xmlns:a16="http://schemas.microsoft.com/office/drawing/2014/main" id="{3FCE4638-92EC-4EC7-A2F9-0AE029AA6F75}"/>
              </a:ext>
            </a:extLst>
          </p:cNvPr>
          <p:cNvSpPr/>
          <p:nvPr/>
        </p:nvSpPr>
        <p:spPr>
          <a:xfrm rot="16200000">
            <a:off x="11896425" y="8704954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9" name="화살표: 아래쪽 48">
            <a:extLst>
              <a:ext uri="{FF2B5EF4-FFF2-40B4-BE49-F238E27FC236}">
                <a16:creationId xmlns:a16="http://schemas.microsoft.com/office/drawing/2014/main" id="{2343C9F7-8109-4936-ADA2-A17974FB42C9}"/>
              </a:ext>
            </a:extLst>
          </p:cNvPr>
          <p:cNvSpPr/>
          <p:nvPr/>
        </p:nvSpPr>
        <p:spPr>
          <a:xfrm>
            <a:off x="8076732" y="7772231"/>
            <a:ext cx="381468" cy="571669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1126630-05F9-4D26-BF18-0E7DCD542951}"/>
              </a:ext>
            </a:extLst>
          </p:cNvPr>
          <p:cNvSpPr/>
          <p:nvPr/>
        </p:nvSpPr>
        <p:spPr>
          <a:xfrm>
            <a:off x="5541783" y="8540678"/>
            <a:ext cx="5432058" cy="1174822"/>
          </a:xfrm>
          <a:prstGeom prst="rect">
            <a:avLst/>
          </a:prstGeom>
          <a:solidFill>
            <a:schemeClr val="bg1">
              <a:lumMod val="6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LGBM Model</a:t>
            </a:r>
            <a:endParaRPr lang="ko-KR" altLang="en-US" sz="4800" b="1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1" name="화살표: 아래쪽 50">
            <a:extLst>
              <a:ext uri="{FF2B5EF4-FFF2-40B4-BE49-F238E27FC236}">
                <a16:creationId xmlns:a16="http://schemas.microsoft.com/office/drawing/2014/main" id="{F2C517C6-FFBA-402F-9EDC-3E094DEE8043}"/>
              </a:ext>
            </a:extLst>
          </p:cNvPr>
          <p:cNvSpPr/>
          <p:nvPr/>
        </p:nvSpPr>
        <p:spPr>
          <a:xfrm rot="18000000">
            <a:off x="6071476" y="4419432"/>
            <a:ext cx="381468" cy="571669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7256AAB4-077B-4208-A1C6-E3633756B6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525"/>
          <a:stretch/>
        </p:blipFill>
        <p:spPr>
          <a:xfrm>
            <a:off x="11854825" y="648917"/>
            <a:ext cx="1224263" cy="2968005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26A76295-B3C5-434C-A43D-08B2CB8B48C8}"/>
              </a:ext>
            </a:extLst>
          </p:cNvPr>
          <p:cNvSpPr/>
          <p:nvPr/>
        </p:nvSpPr>
        <p:spPr>
          <a:xfrm>
            <a:off x="11872006" y="870352"/>
            <a:ext cx="1162552" cy="2753127"/>
          </a:xfrm>
          <a:prstGeom prst="rect">
            <a:avLst/>
          </a:prstGeom>
          <a:solidFill>
            <a:srgbClr val="FAD1D7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A8E1BF9-C82F-4E6C-8096-2122FD3C29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777"/>
          <a:stretch/>
        </p:blipFill>
        <p:spPr>
          <a:xfrm>
            <a:off x="861886" y="651495"/>
            <a:ext cx="7924465" cy="2968005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7E2A9EA1-74EA-4EBD-ADC4-C88D2B40C7F3}"/>
              </a:ext>
            </a:extLst>
          </p:cNvPr>
          <p:cNvSpPr/>
          <p:nvPr/>
        </p:nvSpPr>
        <p:spPr>
          <a:xfrm>
            <a:off x="1304081" y="863797"/>
            <a:ext cx="7482270" cy="2753126"/>
          </a:xfrm>
          <a:prstGeom prst="rect">
            <a:avLst/>
          </a:prstGeom>
          <a:solidFill>
            <a:srgbClr val="00B05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9A7032E-71BE-4CD4-AAC6-16EE06FEF196}"/>
              </a:ext>
            </a:extLst>
          </p:cNvPr>
          <p:cNvSpPr/>
          <p:nvPr/>
        </p:nvSpPr>
        <p:spPr>
          <a:xfrm>
            <a:off x="3409362" y="261599"/>
            <a:ext cx="2160000" cy="322318"/>
          </a:xfrm>
          <a:prstGeom prst="rect">
            <a:avLst/>
          </a:prstGeom>
          <a:solidFill>
            <a:srgbClr val="00B05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Global Features</a:t>
            </a:r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03DC43D-CC0B-4629-B816-B421B62B1BA0}"/>
              </a:ext>
            </a:extLst>
          </p:cNvPr>
          <p:cNvSpPr/>
          <p:nvPr/>
        </p:nvSpPr>
        <p:spPr>
          <a:xfrm>
            <a:off x="11862477" y="261599"/>
            <a:ext cx="1216611" cy="322318"/>
          </a:xfrm>
          <a:prstGeom prst="rect">
            <a:avLst/>
          </a:prstGeom>
          <a:solidFill>
            <a:srgbClr val="F6EF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Target</a:t>
            </a:r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E55D990-4786-46DA-82D9-9E1E6A66ACDF}"/>
              </a:ext>
            </a:extLst>
          </p:cNvPr>
          <p:cNvSpPr/>
          <p:nvPr/>
        </p:nvSpPr>
        <p:spPr>
          <a:xfrm>
            <a:off x="8786351" y="870351"/>
            <a:ext cx="3086554" cy="2746571"/>
          </a:xfrm>
          <a:prstGeom prst="rect">
            <a:avLst/>
          </a:prstGeom>
          <a:solidFill>
            <a:schemeClr val="accent6">
              <a:lumMod val="50000"/>
              <a:alpha val="58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2763E18-8A82-4884-8030-B8568BEE5F5F}"/>
              </a:ext>
            </a:extLst>
          </p:cNvPr>
          <p:cNvSpPr/>
          <p:nvPr/>
        </p:nvSpPr>
        <p:spPr>
          <a:xfrm>
            <a:off x="9167686" y="261599"/>
            <a:ext cx="2160000" cy="322318"/>
          </a:xfrm>
          <a:prstGeom prst="rect">
            <a:avLst/>
          </a:prstGeom>
          <a:solidFill>
            <a:srgbClr val="7030A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Local Features</a:t>
            </a:r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361F6FA-2E66-48D4-92F5-09758B163FA5}"/>
              </a:ext>
            </a:extLst>
          </p:cNvPr>
          <p:cNvSpPr/>
          <p:nvPr/>
        </p:nvSpPr>
        <p:spPr>
          <a:xfrm>
            <a:off x="11899733" y="648917"/>
            <a:ext cx="1134825" cy="1941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2" name="Object 12">
            <a:extLst>
              <a:ext uri="{FF2B5EF4-FFF2-40B4-BE49-F238E27FC236}">
                <a16:creationId xmlns:a16="http://schemas.microsoft.com/office/drawing/2014/main" id="{5BEB0438-2697-4CDB-92E9-5D0640C97F04}"/>
              </a:ext>
            </a:extLst>
          </p:cNvPr>
          <p:cNvSpPr txBox="1"/>
          <p:nvPr/>
        </p:nvSpPr>
        <p:spPr>
          <a:xfrm>
            <a:off x="12121159" y="626355"/>
            <a:ext cx="818494" cy="201559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900" b="1">
                <a:solidFill>
                  <a:srgbClr val="000000"/>
                </a:solidFill>
                <a:latin typeface="나눔고딕" pitchFamily="34" charset="0"/>
              </a:rPr>
              <a:t>발전량</a:t>
            </a:r>
            <a:endParaRPr lang="en-US" sz="500" b="1" dirty="0"/>
          </a:p>
        </p:txBody>
      </p:sp>
      <p:sp>
        <p:nvSpPr>
          <p:cNvPr id="55" name="화살표: 아래쪽 54">
            <a:extLst>
              <a:ext uri="{FF2B5EF4-FFF2-40B4-BE49-F238E27FC236}">
                <a16:creationId xmlns:a16="http://schemas.microsoft.com/office/drawing/2014/main" id="{D10DA39D-FC24-49B4-8297-71C5061A7DAC}"/>
              </a:ext>
            </a:extLst>
          </p:cNvPr>
          <p:cNvSpPr/>
          <p:nvPr/>
        </p:nvSpPr>
        <p:spPr>
          <a:xfrm rot="1800000">
            <a:off x="9298317" y="4419434"/>
            <a:ext cx="381468" cy="571669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936677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67D9C8B2-60C5-4BCE-B15E-D86BBC8471A0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D9EAD48-6101-4C3F-9752-A03C725E6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44" y="689429"/>
            <a:ext cx="2962862" cy="2971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AA94137-D4A4-42EE-B47F-0E193A032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0540" y="720435"/>
            <a:ext cx="2874659" cy="29407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05422B7-DA25-4C6C-B212-9D8E9E2EC6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232" y="3823148"/>
            <a:ext cx="3108032" cy="3117537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D5E4E029-F89D-4BF8-909D-33C4533748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7111" y="3911519"/>
            <a:ext cx="2949829" cy="294079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2283803-0986-453D-A37F-C7DBBFFD0A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6530" y="6929297"/>
            <a:ext cx="2920008" cy="3117538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33A55D46-7A5C-4BB9-AFCB-941C92C070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3628" y="7085638"/>
            <a:ext cx="2844923" cy="2832184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75B14477-8C20-4527-9A6C-3150101B7123}"/>
              </a:ext>
            </a:extLst>
          </p:cNvPr>
          <p:cNvGrpSpPr/>
          <p:nvPr/>
        </p:nvGrpSpPr>
        <p:grpSpPr>
          <a:xfrm>
            <a:off x="9705060" y="1315918"/>
            <a:ext cx="7383083" cy="8117280"/>
            <a:chOff x="9705060" y="1315918"/>
            <a:chExt cx="7383083" cy="8117280"/>
          </a:xfrm>
        </p:grpSpPr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B4DE7DBA-5265-4262-B786-8CD396E68E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705060" y="1315918"/>
              <a:ext cx="5643411" cy="7898658"/>
            </a:xfrm>
            <a:prstGeom prst="rect">
              <a:avLst/>
            </a:prstGeom>
          </p:spPr>
        </p:pic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7D76980-5567-41B7-8A4F-4450BD340895}"/>
                </a:ext>
              </a:extLst>
            </p:cNvPr>
            <p:cNvSpPr/>
            <p:nvPr/>
          </p:nvSpPr>
          <p:spPr>
            <a:xfrm>
              <a:off x="13584127" y="5132517"/>
              <a:ext cx="168035" cy="168035"/>
            </a:xfrm>
            <a:prstGeom prst="ellipse">
              <a:avLst/>
            </a:prstGeom>
            <a:solidFill>
              <a:srgbClr val="C3956F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071696B-6672-46B9-BC9D-427F6D81E2C1}"/>
                </a:ext>
              </a:extLst>
            </p:cNvPr>
            <p:cNvSpPr/>
            <p:nvPr/>
          </p:nvSpPr>
          <p:spPr>
            <a:xfrm>
              <a:off x="12187318" y="5042801"/>
              <a:ext cx="168035" cy="168035"/>
            </a:xfrm>
            <a:prstGeom prst="ellipse">
              <a:avLst/>
            </a:prstGeom>
            <a:solidFill>
              <a:srgbClr val="B5B5B5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49CDF580-D4E9-408E-B239-EFD920905D79}"/>
                </a:ext>
              </a:extLst>
            </p:cNvPr>
            <p:cNvSpPr/>
            <p:nvPr/>
          </p:nvSpPr>
          <p:spPr>
            <a:xfrm>
              <a:off x="13863718" y="7328801"/>
              <a:ext cx="168035" cy="168035"/>
            </a:xfrm>
            <a:prstGeom prst="ellipse">
              <a:avLst/>
            </a:prstGeom>
            <a:solidFill>
              <a:srgbClr val="9CBDE7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954FFA85-320A-41FB-9CD9-DB707C70AF5A}"/>
                </a:ext>
              </a:extLst>
            </p:cNvPr>
            <p:cNvSpPr/>
            <p:nvPr/>
          </p:nvSpPr>
          <p:spPr>
            <a:xfrm>
              <a:off x="14778118" y="6262001"/>
              <a:ext cx="168035" cy="168035"/>
            </a:xfrm>
            <a:prstGeom prst="ellipse">
              <a:avLst/>
            </a:prstGeom>
            <a:solidFill>
              <a:srgbClr val="9CBDE7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49F0A17-4EA9-402A-942C-9ED0B23D0A41}"/>
                </a:ext>
              </a:extLst>
            </p:cNvPr>
            <p:cNvSpPr/>
            <p:nvPr/>
          </p:nvSpPr>
          <p:spPr>
            <a:xfrm>
              <a:off x="11958718" y="4150872"/>
              <a:ext cx="168035" cy="168035"/>
            </a:xfrm>
            <a:prstGeom prst="ellipse">
              <a:avLst/>
            </a:prstGeom>
            <a:solidFill>
              <a:srgbClr val="9CBDE7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C38DDC9-6E58-4356-8002-F3E1B863555A}"/>
                </a:ext>
              </a:extLst>
            </p:cNvPr>
            <p:cNvSpPr/>
            <p:nvPr/>
          </p:nvSpPr>
          <p:spPr>
            <a:xfrm>
              <a:off x="10912244" y="5808157"/>
              <a:ext cx="168035" cy="168035"/>
            </a:xfrm>
            <a:prstGeom prst="ellipse">
              <a:avLst/>
            </a:prstGeom>
            <a:solidFill>
              <a:srgbClr val="9CBDE7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006E580-695C-42AE-99E1-7D48E7313AEB}"/>
                </a:ext>
              </a:extLst>
            </p:cNvPr>
            <p:cNvSpPr/>
            <p:nvPr/>
          </p:nvSpPr>
          <p:spPr>
            <a:xfrm>
              <a:off x="14022603" y="4150872"/>
              <a:ext cx="168035" cy="168035"/>
            </a:xfrm>
            <a:prstGeom prst="ellipse">
              <a:avLst/>
            </a:prstGeom>
            <a:solidFill>
              <a:srgbClr val="B5B5B5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84AA120-B2D7-4542-83A2-E758686AF93F}"/>
                </a:ext>
              </a:extLst>
            </p:cNvPr>
            <p:cNvSpPr/>
            <p:nvPr/>
          </p:nvSpPr>
          <p:spPr>
            <a:xfrm>
              <a:off x="14164351" y="5739836"/>
              <a:ext cx="168035" cy="168035"/>
            </a:xfrm>
            <a:prstGeom prst="ellipse">
              <a:avLst/>
            </a:prstGeom>
            <a:solidFill>
              <a:srgbClr val="C3956F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CA86010A-BE46-4828-805B-6CA41FD390B0}"/>
                </a:ext>
              </a:extLst>
            </p:cNvPr>
            <p:cNvSpPr/>
            <p:nvPr/>
          </p:nvSpPr>
          <p:spPr>
            <a:xfrm>
              <a:off x="13324116" y="5600029"/>
              <a:ext cx="168035" cy="168035"/>
            </a:xfrm>
            <a:prstGeom prst="ellipse">
              <a:avLst/>
            </a:prstGeom>
            <a:solidFill>
              <a:srgbClr val="C3956F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157DCCE-CDB7-4D0A-9CC2-4B1BF673DC3E}"/>
                </a:ext>
              </a:extLst>
            </p:cNvPr>
            <p:cNvSpPr/>
            <p:nvPr/>
          </p:nvSpPr>
          <p:spPr>
            <a:xfrm>
              <a:off x="12360682" y="6588921"/>
              <a:ext cx="168035" cy="168035"/>
            </a:xfrm>
            <a:prstGeom prst="ellipse">
              <a:avLst/>
            </a:prstGeom>
            <a:solidFill>
              <a:srgbClr val="B5B5B5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E4CBDC77-8280-4EA3-816F-78F362D21FF5}"/>
                </a:ext>
              </a:extLst>
            </p:cNvPr>
            <p:cNvSpPr/>
            <p:nvPr/>
          </p:nvSpPr>
          <p:spPr>
            <a:xfrm>
              <a:off x="13028328" y="4885600"/>
              <a:ext cx="168035" cy="168035"/>
            </a:xfrm>
            <a:prstGeom prst="ellipse">
              <a:avLst/>
            </a:prstGeom>
            <a:solidFill>
              <a:srgbClr val="B5B5B5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E3032144-646E-43B3-903A-4F0DFCBE37C9}"/>
                </a:ext>
              </a:extLst>
            </p:cNvPr>
            <p:cNvSpPr/>
            <p:nvPr/>
          </p:nvSpPr>
          <p:spPr>
            <a:xfrm>
              <a:off x="11799833" y="5926637"/>
              <a:ext cx="168035" cy="168035"/>
            </a:xfrm>
            <a:prstGeom prst="ellipse">
              <a:avLst/>
            </a:prstGeom>
            <a:solidFill>
              <a:srgbClr val="B5B5B5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DDBB781-004C-4821-BE01-533655DD7F0D}"/>
                </a:ext>
              </a:extLst>
            </p:cNvPr>
            <p:cNvSpPr/>
            <p:nvPr/>
          </p:nvSpPr>
          <p:spPr>
            <a:xfrm>
              <a:off x="14640958" y="3543300"/>
              <a:ext cx="168035" cy="168035"/>
            </a:xfrm>
            <a:prstGeom prst="ellipse">
              <a:avLst/>
            </a:prstGeom>
            <a:solidFill>
              <a:srgbClr val="9CBDE7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90DFC0E-7948-40F1-B6E0-654CB57E7F41}"/>
                </a:ext>
              </a:extLst>
            </p:cNvPr>
            <p:cNvSpPr/>
            <p:nvPr/>
          </p:nvSpPr>
          <p:spPr>
            <a:xfrm>
              <a:off x="14462143" y="3162300"/>
              <a:ext cx="168035" cy="168035"/>
            </a:xfrm>
            <a:prstGeom prst="ellipse">
              <a:avLst/>
            </a:prstGeom>
            <a:solidFill>
              <a:srgbClr val="9CBDE7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E764340-64F4-45FD-BFAF-4347C2AEA08D}"/>
                </a:ext>
              </a:extLst>
            </p:cNvPr>
            <p:cNvSpPr/>
            <p:nvPr/>
          </p:nvSpPr>
          <p:spPr>
            <a:xfrm>
              <a:off x="10612518" y="5201686"/>
              <a:ext cx="168035" cy="168035"/>
            </a:xfrm>
            <a:prstGeom prst="ellipse">
              <a:avLst/>
            </a:prstGeom>
            <a:solidFill>
              <a:srgbClr val="9CBDE7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77B3AAC-4E70-44D4-BA74-556AA8F4DA65}"/>
                </a:ext>
              </a:extLst>
            </p:cNvPr>
            <p:cNvSpPr/>
            <p:nvPr/>
          </p:nvSpPr>
          <p:spPr>
            <a:xfrm>
              <a:off x="13668145" y="6420886"/>
              <a:ext cx="168035" cy="168035"/>
            </a:xfrm>
            <a:prstGeom prst="ellipse">
              <a:avLst/>
            </a:prstGeom>
            <a:solidFill>
              <a:srgbClr val="C3956F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Object 12">
              <a:extLst>
                <a:ext uri="{FF2B5EF4-FFF2-40B4-BE49-F238E27FC236}">
                  <a16:creationId xmlns:a16="http://schemas.microsoft.com/office/drawing/2014/main" id="{13D99BFA-0451-4048-BE11-1AC31BB07EB3}"/>
                </a:ext>
              </a:extLst>
            </p:cNvPr>
            <p:cNvSpPr txBox="1"/>
            <p:nvPr/>
          </p:nvSpPr>
          <p:spPr>
            <a:xfrm>
              <a:off x="15149879" y="7981226"/>
              <a:ext cx="1938264" cy="43360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1400" b="1">
                  <a:solidFill>
                    <a:srgbClr val="000000"/>
                  </a:solidFill>
                  <a:latin typeface="나눔고딕" pitchFamily="34" charset="0"/>
                </a:rPr>
                <a:t>수상 태양광</a:t>
              </a:r>
              <a:endParaRPr lang="en-US" sz="1000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E7CFB1F-952F-447A-9069-6976B3039A4F}"/>
                </a:ext>
              </a:extLst>
            </p:cNvPr>
            <p:cNvSpPr/>
            <p:nvPr/>
          </p:nvSpPr>
          <p:spPr>
            <a:xfrm>
              <a:off x="14897472" y="8568990"/>
              <a:ext cx="190551" cy="190551"/>
            </a:xfrm>
            <a:prstGeom prst="ellipse">
              <a:avLst/>
            </a:prstGeom>
            <a:solidFill>
              <a:srgbClr val="C3956F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A1794CFD-31B6-4940-B818-C98B5A1D8501}"/>
                </a:ext>
              </a:extLst>
            </p:cNvPr>
            <p:cNvSpPr/>
            <p:nvPr/>
          </p:nvSpPr>
          <p:spPr>
            <a:xfrm>
              <a:off x="14897472" y="9067749"/>
              <a:ext cx="190551" cy="190551"/>
            </a:xfrm>
            <a:prstGeom prst="ellipse">
              <a:avLst/>
            </a:prstGeom>
            <a:solidFill>
              <a:srgbClr val="B5B5B5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3" name="Object 12">
              <a:extLst>
                <a:ext uri="{FF2B5EF4-FFF2-40B4-BE49-F238E27FC236}">
                  <a16:creationId xmlns:a16="http://schemas.microsoft.com/office/drawing/2014/main" id="{DB67D271-9E61-4292-BA21-4F15BE5F2806}"/>
                </a:ext>
              </a:extLst>
            </p:cNvPr>
            <p:cNvSpPr txBox="1"/>
            <p:nvPr/>
          </p:nvSpPr>
          <p:spPr>
            <a:xfrm>
              <a:off x="15149879" y="8511073"/>
              <a:ext cx="1938264" cy="43360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1400" b="1">
                  <a:solidFill>
                    <a:srgbClr val="000000"/>
                  </a:solidFill>
                  <a:latin typeface="나눔고딕" pitchFamily="34" charset="0"/>
                </a:rPr>
                <a:t>육상 태양광</a:t>
              </a:r>
              <a:endParaRPr lang="en-US" sz="1000" dirty="0"/>
            </a:p>
          </p:txBody>
        </p:sp>
        <p:sp>
          <p:nvSpPr>
            <p:cNvPr id="44" name="Object 12">
              <a:extLst>
                <a:ext uri="{FF2B5EF4-FFF2-40B4-BE49-F238E27FC236}">
                  <a16:creationId xmlns:a16="http://schemas.microsoft.com/office/drawing/2014/main" id="{012E81A8-8BC7-4664-A8A2-B880DEEE6898}"/>
                </a:ext>
              </a:extLst>
            </p:cNvPr>
            <p:cNvSpPr txBox="1"/>
            <p:nvPr/>
          </p:nvSpPr>
          <p:spPr>
            <a:xfrm>
              <a:off x="15149879" y="8999594"/>
              <a:ext cx="1938264" cy="43360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1400" b="1">
                  <a:solidFill>
                    <a:srgbClr val="000000"/>
                  </a:solidFill>
                  <a:latin typeface="나눔고딕" pitchFamily="34" charset="0"/>
                </a:rPr>
                <a:t>지붕형 태양광</a:t>
              </a:r>
              <a:endParaRPr lang="en-US" sz="1000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A7761489-F166-4588-BE2E-80D1BEB8A4C7}"/>
                </a:ext>
              </a:extLst>
            </p:cNvPr>
            <p:cNvSpPr/>
            <p:nvPr/>
          </p:nvSpPr>
          <p:spPr>
            <a:xfrm>
              <a:off x="14897472" y="8027248"/>
              <a:ext cx="190551" cy="190551"/>
            </a:xfrm>
            <a:prstGeom prst="ellipse">
              <a:avLst/>
            </a:prstGeom>
            <a:solidFill>
              <a:srgbClr val="9CBDE7"/>
            </a:solidFill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07471384-43FB-4816-BE5E-9D39E78C8AB4}"/>
              </a:ext>
            </a:extLst>
          </p:cNvPr>
          <p:cNvSpPr/>
          <p:nvPr/>
        </p:nvSpPr>
        <p:spPr>
          <a:xfrm>
            <a:off x="8756173" y="5398598"/>
            <a:ext cx="804202" cy="141733"/>
          </a:xfrm>
          <a:prstGeom prst="rightArrow">
            <a:avLst>
              <a:gd name="adj1" fmla="val 37120"/>
              <a:gd name="adj2" fmla="val 120844"/>
            </a:avLst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5952872-9218-4635-8F82-2CE0BE2FB86C}"/>
              </a:ext>
            </a:extLst>
          </p:cNvPr>
          <p:cNvSpPr/>
          <p:nvPr/>
        </p:nvSpPr>
        <p:spPr>
          <a:xfrm>
            <a:off x="8710299" y="2369541"/>
            <a:ext cx="49838" cy="6390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53513E2-37CE-4FAE-92DF-040511844308}"/>
              </a:ext>
            </a:extLst>
          </p:cNvPr>
          <p:cNvSpPr/>
          <p:nvPr/>
        </p:nvSpPr>
        <p:spPr>
          <a:xfrm>
            <a:off x="7642349" y="2369541"/>
            <a:ext cx="1117788" cy="45719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93A0A4F-1AC6-4080-9444-4907E1A5864B}"/>
              </a:ext>
            </a:extLst>
          </p:cNvPr>
          <p:cNvSpPr/>
          <p:nvPr/>
        </p:nvSpPr>
        <p:spPr>
          <a:xfrm>
            <a:off x="7642349" y="5446606"/>
            <a:ext cx="1117788" cy="45719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50F5519-2873-47A5-B35F-F518FEFA8EC5}"/>
              </a:ext>
            </a:extLst>
          </p:cNvPr>
          <p:cNvSpPr/>
          <p:nvPr/>
        </p:nvSpPr>
        <p:spPr>
          <a:xfrm>
            <a:off x="7642349" y="8727875"/>
            <a:ext cx="1117788" cy="45719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490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67D9C8B2-60C5-4BCE-B15E-D86BBC8471A0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Object 12">
            <a:extLst>
              <a:ext uri="{FF2B5EF4-FFF2-40B4-BE49-F238E27FC236}">
                <a16:creationId xmlns:a16="http://schemas.microsoft.com/office/drawing/2014/main" id="{13D99BFA-0451-4048-BE11-1AC31BB07EB3}"/>
              </a:ext>
            </a:extLst>
          </p:cNvPr>
          <p:cNvSpPr txBox="1"/>
          <p:nvPr/>
        </p:nvSpPr>
        <p:spPr>
          <a:xfrm>
            <a:off x="990600" y="419100"/>
            <a:ext cx="2743199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4000" b="1">
                <a:solidFill>
                  <a:srgbClr val="000000"/>
                </a:solidFill>
                <a:latin typeface="나눔고딕" pitchFamily="34" charset="0"/>
              </a:rPr>
              <a:t>Plan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2871345-ED44-4F74-B687-A101CD2B31E6}"/>
              </a:ext>
            </a:extLst>
          </p:cNvPr>
          <p:cNvSpPr txBox="1"/>
          <p:nvPr/>
        </p:nvSpPr>
        <p:spPr>
          <a:xfrm>
            <a:off x="1607458" y="5067300"/>
            <a:ext cx="88228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/>
              <a:t>Local Feature (</a:t>
            </a:r>
            <a:r>
              <a:rPr lang="ko-KR" altLang="en-US" sz="2800"/>
              <a:t>각 발전소 종류별 변수들</a:t>
            </a:r>
            <a:r>
              <a:rPr lang="en-US" altLang="ko-KR" sz="2800"/>
              <a:t>) </a:t>
            </a:r>
            <a:r>
              <a:rPr lang="ko-KR" altLang="en-US" sz="2800"/>
              <a:t>고찰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584CB6-A0DD-4A04-916F-728C31AB7FE5}"/>
              </a:ext>
            </a:extLst>
          </p:cNvPr>
          <p:cNvSpPr txBox="1"/>
          <p:nvPr/>
        </p:nvSpPr>
        <p:spPr>
          <a:xfrm>
            <a:off x="1600200" y="2171700"/>
            <a:ext cx="146376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/>
              <a:t>변수들 각각의 구체적 분석 </a:t>
            </a:r>
            <a:r>
              <a:rPr lang="en-US" altLang="ko-KR" sz="2800"/>
              <a:t>(</a:t>
            </a:r>
            <a:r>
              <a:rPr lang="ko-KR" altLang="en-US" sz="2800"/>
              <a:t>발전량에 어떤 식으로 영향을 주는지</a:t>
            </a:r>
            <a:r>
              <a:rPr lang="en-US" altLang="ko-KR" sz="2800"/>
              <a:t>,  </a:t>
            </a:r>
            <a:r>
              <a:rPr lang="ko-KR" altLang="en-US" sz="2800"/>
              <a:t>변수 간 상관관계 분석 등</a:t>
            </a:r>
            <a:r>
              <a:rPr lang="en-US" altLang="ko-KR" sz="2800"/>
              <a:t>)</a:t>
            </a:r>
            <a:endParaRPr lang="ko-KR" altLang="en-US" sz="280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D074206-FF25-4544-B817-DC0A3AA35800}"/>
              </a:ext>
            </a:extLst>
          </p:cNvPr>
          <p:cNvSpPr txBox="1"/>
          <p:nvPr/>
        </p:nvSpPr>
        <p:spPr>
          <a:xfrm>
            <a:off x="1600201" y="3619500"/>
            <a:ext cx="88228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/>
              <a:t>발전소 종류 별 입지 조건 스터디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E8D56B-1D34-4432-A186-CCAB4EF88E97}"/>
              </a:ext>
            </a:extLst>
          </p:cNvPr>
          <p:cNvSpPr txBox="1"/>
          <p:nvPr/>
        </p:nvSpPr>
        <p:spPr>
          <a:xfrm>
            <a:off x="1607458" y="6515100"/>
            <a:ext cx="88228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/>
              <a:t>데이터 크롤링 가능 여부 조사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7F87A7-36FA-4532-A0CB-28356A75EB65}"/>
              </a:ext>
            </a:extLst>
          </p:cNvPr>
          <p:cNvSpPr txBox="1"/>
          <p:nvPr/>
        </p:nvSpPr>
        <p:spPr>
          <a:xfrm>
            <a:off x="1607458" y="7962900"/>
            <a:ext cx="88228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/>
              <a:t>LGBM </a:t>
            </a:r>
            <a:r>
              <a:rPr lang="ko-KR" altLang="en-US" sz="2800"/>
              <a:t>모델 성능 향상</a:t>
            </a:r>
            <a:r>
              <a:rPr lang="en-US" altLang="ko-KR" sz="2800"/>
              <a:t>, Hyperparameter </a:t>
            </a:r>
            <a:r>
              <a:rPr lang="ko-KR" altLang="en-US" sz="2800"/>
              <a:t>최적화</a:t>
            </a:r>
          </a:p>
        </p:txBody>
      </p:sp>
    </p:spTree>
    <p:extLst>
      <p:ext uri="{BB962C8B-B14F-4D97-AF65-F5344CB8AC3E}">
        <p14:creationId xmlns:p14="http://schemas.microsoft.com/office/powerpoint/2010/main" val="817126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67D9C8B2-60C5-4BCE-B15E-D86BBC8471A0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Object 12">
            <a:extLst>
              <a:ext uri="{FF2B5EF4-FFF2-40B4-BE49-F238E27FC236}">
                <a16:creationId xmlns:a16="http://schemas.microsoft.com/office/drawing/2014/main" id="{13D99BFA-0451-4048-BE11-1AC31BB07EB3}"/>
              </a:ext>
            </a:extLst>
          </p:cNvPr>
          <p:cNvSpPr txBox="1"/>
          <p:nvPr/>
        </p:nvSpPr>
        <p:spPr>
          <a:xfrm>
            <a:off x="990601" y="419100"/>
            <a:ext cx="2743199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4000" b="1">
                <a:solidFill>
                  <a:srgbClr val="000000"/>
                </a:solidFill>
                <a:latin typeface="나눔고딕" pitchFamily="34" charset="0"/>
              </a:rPr>
              <a:t>Reference</a:t>
            </a:r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2871345-ED44-4F74-B687-A101CD2B31E6}"/>
              </a:ext>
            </a:extLst>
          </p:cNvPr>
          <p:cNvSpPr txBox="1"/>
          <p:nvPr/>
        </p:nvSpPr>
        <p:spPr>
          <a:xfrm>
            <a:off x="1836058" y="4385575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태양광 에너지의 효율적인 생산을 위한 발전소 입지분석과 선정 </a:t>
            </a:r>
            <a:r>
              <a:rPr lang="en-US" altLang="ko-KR"/>
              <a:t>(2018.09)</a:t>
            </a:r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584CB6-A0DD-4A04-916F-728C31AB7FE5}"/>
              </a:ext>
            </a:extLst>
          </p:cNvPr>
          <p:cNvSpPr txBox="1"/>
          <p:nvPr/>
        </p:nvSpPr>
        <p:spPr>
          <a:xfrm>
            <a:off x="1828800" y="2857500"/>
            <a:ext cx="110562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미세먼지와 기상정보 기반의 AHP 분석을 통하여 태양광 발전소 최적입지선정에 대한 사례연구 </a:t>
            </a:r>
            <a:r>
              <a:rPr lang="en-US" altLang="ko-KR"/>
              <a:t>(2017.12)</a:t>
            </a:r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2345D96-874D-4741-A5F3-AD1156FBCAA6}"/>
              </a:ext>
            </a:extLst>
          </p:cNvPr>
          <p:cNvSpPr txBox="1"/>
          <p:nvPr/>
        </p:nvSpPr>
        <p:spPr>
          <a:xfrm>
            <a:off x="1828801" y="5140987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GIS와 계층분석법을 이용한 태양광 발전소 입지 분석 </a:t>
            </a:r>
            <a:r>
              <a:rPr lang="en-US" altLang="ko-KR"/>
              <a:t>(2015)</a:t>
            </a:r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D074206-FF25-4544-B817-DC0A3AA35800}"/>
              </a:ext>
            </a:extLst>
          </p:cNvPr>
          <p:cNvSpPr txBox="1"/>
          <p:nvPr/>
        </p:nvSpPr>
        <p:spPr>
          <a:xfrm>
            <a:off x="1828801" y="3653205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/>
            <a:r>
              <a:rPr lang="ko-KR" altLang="en-US" i="0">
                <a:solidFill>
                  <a:srgbClr val="111111"/>
                </a:solidFill>
                <a:effectLst/>
                <a:latin typeface="notokr-bold"/>
              </a:rPr>
              <a:t>공간적 특성을 활용한 신규 태양광발전소 입지 분석에 관한 기초연구 </a:t>
            </a:r>
            <a:r>
              <a:rPr lang="en-US" altLang="ko-KR" i="0">
                <a:solidFill>
                  <a:srgbClr val="111111"/>
                </a:solidFill>
                <a:effectLst/>
                <a:latin typeface="notokr-bold"/>
              </a:rPr>
              <a:t>(2018.07)</a:t>
            </a:r>
            <a:endParaRPr lang="ko-KR" altLang="en-US" i="0">
              <a:solidFill>
                <a:srgbClr val="111111"/>
              </a:solidFill>
              <a:effectLst/>
              <a:latin typeface="notokr-bold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6F9974-4EC1-4A42-AE28-F6877047B9F9}"/>
              </a:ext>
            </a:extLst>
          </p:cNvPr>
          <p:cNvSpPr txBox="1"/>
          <p:nvPr/>
        </p:nvSpPr>
        <p:spPr>
          <a:xfrm>
            <a:off x="1820818" y="5821344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GIS를 이용한 태양광시설 설치를 위한 적정지역 선정에 관한 연구 </a:t>
            </a:r>
            <a:r>
              <a:rPr lang="en-US" altLang="ko-KR"/>
              <a:t>(2019.07)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3898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67D9C8B2-60C5-4BCE-B15E-D86BBC8471A0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Object 12">
            <a:extLst>
              <a:ext uri="{FF2B5EF4-FFF2-40B4-BE49-F238E27FC236}">
                <a16:creationId xmlns:a16="http://schemas.microsoft.com/office/drawing/2014/main" id="{13D99BFA-0451-4048-BE11-1AC31BB07EB3}"/>
              </a:ext>
            </a:extLst>
          </p:cNvPr>
          <p:cNvSpPr txBox="1"/>
          <p:nvPr/>
        </p:nvSpPr>
        <p:spPr>
          <a:xfrm>
            <a:off x="7239000" y="4876800"/>
            <a:ext cx="2743199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000" b="1">
                <a:solidFill>
                  <a:srgbClr val="000000"/>
                </a:solidFill>
                <a:latin typeface="나눔고딕" pitchFamily="34" charset="0"/>
              </a:rPr>
              <a:t>감사합니다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82519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6977625" y="-100670"/>
            <a:ext cx="1390706" cy="10487054"/>
            <a:chOff x="16977625" y="-100670"/>
            <a:chExt cx="1390706" cy="104870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977625" y="-100670"/>
              <a:ext cx="1390706" cy="1048705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157659" y="1845080"/>
            <a:ext cx="2193460" cy="6409339"/>
            <a:chOff x="2157659" y="1845080"/>
            <a:chExt cx="2193460" cy="6409339"/>
          </a:xfrm>
        </p:grpSpPr>
        <p:sp>
          <p:nvSpPr>
            <p:cNvPr id="6" name="Object 6"/>
            <p:cNvSpPr txBox="1"/>
            <p:nvPr/>
          </p:nvSpPr>
          <p:spPr>
            <a:xfrm>
              <a:off x="2157659" y="1658462"/>
              <a:ext cx="3290189" cy="933087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4900" dirty="0">
                  <a:solidFill>
                    <a:srgbClr val="E32E57"/>
                  </a:solidFill>
                  <a:latin typeface="나눔고딕 ExtraBold" pitchFamily="34" charset="0"/>
                  <a:cs typeface="나눔고딕 ExtraBold" pitchFamily="34" charset="0"/>
                </a:rPr>
                <a:t>1</a:t>
              </a:r>
              <a:endParaRPr lang="en-US" dirty="0"/>
            </a:p>
          </p:txBody>
        </p:sp>
        <p:sp>
          <p:nvSpPr>
            <p:cNvPr id="7" name="Object 7"/>
            <p:cNvSpPr txBox="1"/>
            <p:nvPr/>
          </p:nvSpPr>
          <p:spPr>
            <a:xfrm>
              <a:off x="2157659" y="3074179"/>
              <a:ext cx="3290189" cy="933087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4900" dirty="0">
                  <a:solidFill>
                    <a:srgbClr val="E32E57"/>
                  </a:solidFill>
                  <a:latin typeface="나눔고딕 ExtraBold" pitchFamily="34" charset="0"/>
                  <a:cs typeface="나눔고딕 ExtraBold" pitchFamily="34" charset="0"/>
                </a:rPr>
                <a:t>2</a:t>
              </a:r>
              <a:endParaRPr lang="en-US" dirty="0"/>
            </a:p>
          </p:txBody>
        </p:sp>
        <p:sp>
          <p:nvSpPr>
            <p:cNvPr id="8" name="Object 8"/>
            <p:cNvSpPr txBox="1"/>
            <p:nvPr/>
          </p:nvSpPr>
          <p:spPr>
            <a:xfrm>
              <a:off x="2157659" y="4489896"/>
              <a:ext cx="3290189" cy="933087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4900" dirty="0">
                  <a:solidFill>
                    <a:srgbClr val="E32E57"/>
                  </a:solidFill>
                  <a:latin typeface="나눔고딕 ExtraBold" pitchFamily="34" charset="0"/>
                  <a:cs typeface="나눔고딕 ExtraBold" pitchFamily="34" charset="0"/>
                </a:rPr>
                <a:t>3</a:t>
              </a:r>
              <a:endParaRPr lang="en-US" dirty="0"/>
            </a:p>
          </p:txBody>
        </p:sp>
        <p:sp>
          <p:nvSpPr>
            <p:cNvPr id="9" name="Object 9"/>
            <p:cNvSpPr txBox="1"/>
            <p:nvPr/>
          </p:nvSpPr>
          <p:spPr>
            <a:xfrm>
              <a:off x="2157659" y="5905614"/>
              <a:ext cx="3290189" cy="933087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4900" dirty="0">
                  <a:solidFill>
                    <a:srgbClr val="E32E57"/>
                  </a:solidFill>
                  <a:latin typeface="나눔고딕 ExtraBold" pitchFamily="34" charset="0"/>
                  <a:cs typeface="나눔고딕 ExtraBold" pitchFamily="34" charset="0"/>
                </a:rPr>
                <a:t>4</a:t>
              </a:r>
              <a:endParaRPr lang="en-US" dirty="0"/>
            </a:p>
          </p:txBody>
        </p:sp>
        <p:sp>
          <p:nvSpPr>
            <p:cNvPr id="10" name="Object 10"/>
            <p:cNvSpPr txBox="1"/>
            <p:nvPr/>
          </p:nvSpPr>
          <p:spPr>
            <a:xfrm>
              <a:off x="2157659" y="7321331"/>
              <a:ext cx="3290189" cy="933087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4900" dirty="0">
                  <a:solidFill>
                    <a:srgbClr val="E32E57"/>
                  </a:solidFill>
                  <a:latin typeface="나눔고딕 ExtraBold" pitchFamily="34" charset="0"/>
                  <a:cs typeface="나눔고딕 ExtraBold" pitchFamily="34" charset="0"/>
                </a:rPr>
                <a:t>5</a:t>
              </a:r>
              <a:endParaRPr lang="en-US" dirty="0"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6293286" y="1901190"/>
            <a:ext cx="4191738" cy="68569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600" dirty="0">
                <a:solidFill>
                  <a:srgbClr val="000000"/>
                </a:solidFill>
                <a:latin typeface="나눔고딕 ExtraBold" pitchFamily="34" charset="0"/>
                <a:cs typeface="나눔고딕 ExtraBold" pitchFamily="34" charset="0"/>
              </a:rPr>
              <a:t>서론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6293286" y="3285745"/>
            <a:ext cx="4088468" cy="68569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600" dirty="0">
                <a:solidFill>
                  <a:srgbClr val="000000"/>
                </a:solidFill>
                <a:latin typeface="나눔고딕 ExtraBold" pitchFamily="34" charset="0"/>
                <a:cs typeface="나눔고딕 ExtraBold" pitchFamily="34" charset="0"/>
              </a:rPr>
              <a:t>선행 연구</a:t>
            </a:r>
            <a:endParaRPr lang="en-US" dirty="0"/>
          </a:p>
        </p:txBody>
      </p:sp>
      <p:sp>
        <p:nvSpPr>
          <p:cNvPr id="14" name="Object 14"/>
          <p:cNvSpPr txBox="1"/>
          <p:nvPr/>
        </p:nvSpPr>
        <p:spPr>
          <a:xfrm>
            <a:off x="6293286" y="4731439"/>
            <a:ext cx="4067814" cy="68569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600" dirty="0">
                <a:solidFill>
                  <a:srgbClr val="000000"/>
                </a:solidFill>
                <a:latin typeface="나눔고딕 ExtraBold" pitchFamily="34" charset="0"/>
                <a:cs typeface="나눔고딕 ExtraBold" pitchFamily="34" charset="0"/>
              </a:rPr>
              <a:t>연구방법론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6293286" y="6035346"/>
            <a:ext cx="4129776" cy="77922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600" dirty="0">
                <a:solidFill>
                  <a:srgbClr val="000000"/>
                </a:solidFill>
                <a:latin typeface="나눔고딕 ExtraBold" pitchFamily="34" charset="0"/>
                <a:cs typeface="나눔고딕 ExtraBold" pitchFamily="34" charset="0"/>
              </a:rPr>
              <a:t>사례 연구</a:t>
            </a:r>
            <a:endParaRPr lang="en-US" dirty="0"/>
          </a:p>
        </p:txBody>
      </p:sp>
      <p:sp>
        <p:nvSpPr>
          <p:cNvPr id="16" name="Object 16"/>
          <p:cNvSpPr txBox="1"/>
          <p:nvPr/>
        </p:nvSpPr>
        <p:spPr>
          <a:xfrm>
            <a:off x="6293286" y="7451061"/>
            <a:ext cx="4150430" cy="77922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600" dirty="0">
                <a:solidFill>
                  <a:srgbClr val="000000"/>
                </a:solidFill>
                <a:latin typeface="나눔고딕 ExtraBold" pitchFamily="34" charset="0"/>
                <a:cs typeface="나눔고딕 ExtraBold" pitchFamily="34" charset="0"/>
              </a:rPr>
              <a:t>결론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17601767" y="625129"/>
            <a:ext cx="304754" cy="8972117"/>
            <a:chOff x="17601767" y="625129"/>
            <a:chExt cx="304754" cy="8972117"/>
          </a:xfrm>
        </p:grpSpPr>
        <p:sp>
          <p:nvSpPr>
            <p:cNvPr id="18" name="Object 18"/>
            <p:cNvSpPr txBox="1"/>
            <p:nvPr/>
          </p:nvSpPr>
          <p:spPr>
            <a:xfrm rot="-16200000">
              <a:off x="15110426" y="8046822"/>
              <a:ext cx="2643718" cy="38094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r"/>
              <a:r>
                <a:rPr lang="en-US" sz="2000" dirty="0">
                  <a:solidFill>
                    <a:srgbClr val="FFFFFF"/>
                  </a:solidFill>
                  <a:latin typeface="나눔고딕 ExtraBold" pitchFamily="34" charset="0"/>
                  <a:cs typeface="나눔고딕 ExtraBold" pitchFamily="34" charset="0"/>
                </a:rPr>
                <a:t>contents</a:t>
              </a:r>
              <a:endParaRPr lang="en-US" dirty="0"/>
            </a:p>
          </p:txBody>
        </p:sp>
        <p:sp>
          <p:nvSpPr>
            <p:cNvPr id="19" name="Object 19"/>
            <p:cNvSpPr txBox="1"/>
            <p:nvPr/>
          </p:nvSpPr>
          <p:spPr>
            <a:xfrm rot="-16200000">
              <a:off x="16724196" y="1426512"/>
              <a:ext cx="3089845" cy="38094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2000" dirty="0">
                  <a:solidFill>
                    <a:srgbClr val="FFFFFF"/>
                  </a:solidFill>
                  <a:latin typeface="나눔고딕 ExtraBold" pitchFamily="34" charset="0"/>
                  <a:cs typeface="나눔고딕 ExtraBold" pitchFamily="34" charset="0"/>
                </a:rPr>
                <a:t>01</a:t>
              </a:r>
              <a:endParaRPr lang="en-US" dirty="0"/>
            </a:p>
          </p:txBody>
        </p:sp>
      </p:grpSp>
      <p:grpSp>
        <p:nvGrpSpPr>
          <p:cNvPr id="1004" name="그룹 1004"/>
          <p:cNvGrpSpPr/>
          <p:nvPr/>
        </p:nvGrpSpPr>
        <p:grpSpPr>
          <a:xfrm>
            <a:off x="3055422" y="2218635"/>
            <a:ext cx="2369707" cy="142210"/>
            <a:chOff x="3055422" y="2218635"/>
            <a:chExt cx="2369707" cy="142210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055422" y="2218635"/>
              <a:ext cx="2369707" cy="14221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3069191" y="3676628"/>
            <a:ext cx="2369707" cy="142210"/>
            <a:chOff x="3069191" y="3676628"/>
            <a:chExt cx="2369707" cy="142210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069191" y="3676628"/>
              <a:ext cx="2369707" cy="142210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3150660" y="7940897"/>
            <a:ext cx="2369707" cy="142210"/>
            <a:chOff x="3150660" y="7940897"/>
            <a:chExt cx="2369707" cy="142210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50660" y="7940897"/>
              <a:ext cx="2369707" cy="142210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3055422" y="5134622"/>
            <a:ext cx="2369707" cy="142210"/>
            <a:chOff x="3055422" y="5134622"/>
            <a:chExt cx="2369707" cy="142210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055422" y="5134622"/>
              <a:ext cx="2369707" cy="142210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150660" y="6592615"/>
            <a:ext cx="2369707" cy="142210"/>
            <a:chOff x="3150660" y="6592615"/>
            <a:chExt cx="2369707" cy="142210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50660" y="6592615"/>
              <a:ext cx="2369707" cy="14221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9569707" y="1913977"/>
            <a:ext cx="6072289" cy="6120000"/>
            <a:chOff x="9569707" y="1913977"/>
            <a:chExt cx="6072289" cy="6120000"/>
          </a:xfrm>
        </p:grpSpPr>
        <p:sp>
          <p:nvSpPr>
            <p:cNvPr id="37" name="Object 37"/>
            <p:cNvSpPr txBox="1"/>
            <p:nvPr/>
          </p:nvSpPr>
          <p:spPr>
            <a:xfrm>
              <a:off x="9569707" y="1799694"/>
              <a:ext cx="7889845" cy="57141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3000" dirty="0">
                  <a:solidFill>
                    <a:srgbClr val="000000"/>
                  </a:solidFill>
                  <a:latin typeface="나눔고딕" pitchFamily="34" charset="0"/>
                  <a:cs typeface="나눔고딕" pitchFamily="34" charset="0"/>
                </a:rPr>
                <a:t>your subtitle</a:t>
              </a:r>
              <a:endParaRPr lang="en-US" dirty="0"/>
            </a:p>
          </p:txBody>
        </p:sp>
        <p:sp>
          <p:nvSpPr>
            <p:cNvPr id="38" name="Object 38"/>
            <p:cNvSpPr txBox="1"/>
            <p:nvPr/>
          </p:nvSpPr>
          <p:spPr>
            <a:xfrm>
              <a:off x="9569707" y="3215411"/>
              <a:ext cx="8240964" cy="57141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3000" dirty="0">
                  <a:solidFill>
                    <a:srgbClr val="000000"/>
                  </a:solidFill>
                  <a:latin typeface="나눔고딕" pitchFamily="34" charset="0"/>
                  <a:cs typeface="나눔고딕" pitchFamily="34" charset="0"/>
                </a:rPr>
                <a:t>your subtitle</a:t>
              </a:r>
              <a:endParaRPr lang="en-US" dirty="0"/>
            </a:p>
          </p:txBody>
        </p:sp>
        <p:sp>
          <p:nvSpPr>
            <p:cNvPr id="39" name="Object 39"/>
            <p:cNvSpPr txBox="1"/>
            <p:nvPr/>
          </p:nvSpPr>
          <p:spPr>
            <a:xfrm>
              <a:off x="9569707" y="4631128"/>
              <a:ext cx="8612737" cy="57141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3000" dirty="0">
                  <a:solidFill>
                    <a:srgbClr val="000000"/>
                  </a:solidFill>
                  <a:latin typeface="나눔고딕" pitchFamily="34" charset="0"/>
                  <a:cs typeface="나눔고딕" pitchFamily="34" charset="0"/>
                </a:rPr>
                <a:t>your subtitle</a:t>
              </a:r>
              <a:endParaRPr lang="en-US" dirty="0"/>
            </a:p>
          </p:txBody>
        </p:sp>
        <p:sp>
          <p:nvSpPr>
            <p:cNvPr id="40" name="Object 40"/>
            <p:cNvSpPr txBox="1"/>
            <p:nvPr/>
          </p:nvSpPr>
          <p:spPr>
            <a:xfrm>
              <a:off x="9569707" y="6046846"/>
              <a:ext cx="9108434" cy="57141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3000" dirty="0">
                  <a:solidFill>
                    <a:srgbClr val="000000"/>
                  </a:solidFill>
                  <a:latin typeface="나눔고딕" pitchFamily="34" charset="0"/>
                  <a:cs typeface="나눔고딕" pitchFamily="34" charset="0"/>
                </a:rPr>
                <a:t>your subtitle</a:t>
              </a:r>
              <a:endParaRPr lang="en-US" dirty="0"/>
            </a:p>
          </p:txBody>
        </p:sp>
        <p:sp>
          <p:nvSpPr>
            <p:cNvPr id="41" name="Object 41"/>
            <p:cNvSpPr txBox="1"/>
            <p:nvPr/>
          </p:nvSpPr>
          <p:spPr>
            <a:xfrm>
              <a:off x="9569707" y="7462563"/>
              <a:ext cx="8137694" cy="57141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3000" dirty="0">
                  <a:solidFill>
                    <a:srgbClr val="000000"/>
                  </a:solidFill>
                  <a:latin typeface="나눔고딕" pitchFamily="34" charset="0"/>
                  <a:cs typeface="나눔고딕" pitchFamily="34" charset="0"/>
                </a:rPr>
                <a:t>your subtitle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/>
          <p:nvPr/>
        </p:nvSpPr>
        <p:spPr>
          <a:xfrm>
            <a:off x="9324613" y="1428574"/>
            <a:ext cx="10001721" cy="137139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6000" dirty="0">
                <a:solidFill>
                  <a:srgbClr val="000000"/>
                </a:solidFill>
                <a:latin typeface="나눔고딕 ExtraBold" pitchFamily="34" charset="0"/>
                <a:cs typeface="나눔고딕 ExtraBold" pitchFamily="34" charset="0"/>
              </a:rPr>
              <a:t>Vector Map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9324613" y="2789660"/>
            <a:ext cx="9687435" cy="68569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000" b="1" dirty="0">
                <a:solidFill>
                  <a:srgbClr val="000000"/>
                </a:solidFill>
                <a:latin typeface="나눔고딕" pitchFamily="34" charset="0"/>
                <a:cs typeface="나눔고딕" pitchFamily="34" charset="0"/>
              </a:rPr>
              <a:t>Write Something Caption Here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9324613" y="4198173"/>
            <a:ext cx="8863551" cy="249327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200" dirty="0">
                <a:solidFill>
                  <a:srgbClr val="000000"/>
                </a:solidFill>
                <a:latin typeface="THE명품고딕R" pitchFamily="34" charset="0"/>
                <a:cs typeface="THE명품고딕R" pitchFamily="34" charset="0"/>
              </a:rPr>
              <a:t>곳이 천하를 싸인 목숨이 피가 가슴에 뭇 피고 내려온 아니다. 웅대한 품으며, 청춘은 위하여, 없으면 힘차게 용기가 피다. 얼마나 목숨이 영원히 불어 없으면 만물은 물방아 맺어, 이것이다.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844521" y="587035"/>
            <a:ext cx="1833219" cy="54855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400" b="1" dirty="0">
                <a:solidFill>
                  <a:srgbClr val="000000"/>
                </a:solidFill>
                <a:latin typeface="나눔고딕" pitchFamily="34" charset="0"/>
                <a:cs typeface="나눔고딕" pitchFamily="34" charset="0"/>
              </a:rPr>
              <a:t>title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2066667" y="587035"/>
            <a:ext cx="2566781" cy="54855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400" dirty="0">
                <a:solidFill>
                  <a:srgbClr val="000000"/>
                </a:solidFill>
                <a:latin typeface="나눔고딕" pitchFamily="34" charset="0"/>
                <a:cs typeface="나눔고딕" pitchFamily="34" charset="0"/>
              </a:rPr>
              <a:t>subtitle</a:t>
            </a:r>
            <a:endParaRPr lang="en-US" dirty="0"/>
          </a:p>
        </p:txBody>
      </p:sp>
      <p:sp>
        <p:nvSpPr>
          <p:cNvPr id="14" name="Object 14"/>
          <p:cNvSpPr txBox="1"/>
          <p:nvPr/>
        </p:nvSpPr>
        <p:spPr>
          <a:xfrm>
            <a:off x="9324613" y="7609116"/>
            <a:ext cx="3484509" cy="54855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400" b="1" dirty="0">
                <a:solidFill>
                  <a:srgbClr val="000000"/>
                </a:solidFill>
                <a:latin typeface="나눔고딕" pitchFamily="34" charset="0"/>
                <a:cs typeface="나눔고딕" pitchFamily="34" charset="0"/>
              </a:rPr>
              <a:t>Population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12904762" y="7609116"/>
            <a:ext cx="3749778" cy="54855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400" b="1" dirty="0">
                <a:solidFill>
                  <a:srgbClr val="000000"/>
                </a:solidFill>
                <a:latin typeface="나눔고딕" pitchFamily="34" charset="0"/>
                <a:cs typeface="나눔고딕" pitchFamily="34" charset="0"/>
              </a:rPr>
              <a:t>Income</a:t>
            </a:r>
            <a:endParaRPr lang="en-US" dirty="0"/>
          </a:p>
        </p:txBody>
      </p:sp>
      <p:sp>
        <p:nvSpPr>
          <p:cNvPr id="16" name="Object 16"/>
          <p:cNvSpPr txBox="1"/>
          <p:nvPr/>
        </p:nvSpPr>
        <p:spPr>
          <a:xfrm>
            <a:off x="9324613" y="8194061"/>
            <a:ext cx="4570224" cy="914263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4000" b="1" dirty="0">
                <a:solidFill>
                  <a:srgbClr val="E5305C"/>
                </a:solidFill>
                <a:latin typeface="나눔고딕 ExtraBold" pitchFamily="34" charset="0"/>
                <a:cs typeface="나눔고딕 ExtraBold" pitchFamily="34" charset="0"/>
              </a:rPr>
              <a:t>9,99M</a:t>
            </a:r>
            <a:endParaRPr lang="en-US" dirty="0"/>
          </a:p>
        </p:txBody>
      </p:sp>
      <p:sp>
        <p:nvSpPr>
          <p:cNvPr id="17" name="Object 17"/>
          <p:cNvSpPr txBox="1"/>
          <p:nvPr/>
        </p:nvSpPr>
        <p:spPr>
          <a:xfrm>
            <a:off x="12885714" y="8194061"/>
            <a:ext cx="3778349" cy="914263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4000" b="1" dirty="0">
                <a:solidFill>
                  <a:srgbClr val="E5305C"/>
                </a:solidFill>
                <a:latin typeface="나눔고딕 ExtraBold" pitchFamily="34" charset="0"/>
                <a:cs typeface="나눔고딕 ExtraBold" pitchFamily="34" charset="0"/>
              </a:rPr>
              <a:t>8,88M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-9246038" y="1523810"/>
            <a:ext cx="17321081" cy="8258865"/>
            <a:chOff x="-9246038" y="1523810"/>
            <a:chExt cx="17321081" cy="8258865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9246038" y="1523810"/>
              <a:ext cx="17321081" cy="8258865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3542066" y="3909811"/>
            <a:ext cx="471577" cy="938518"/>
            <a:chOff x="3542066" y="3909811"/>
            <a:chExt cx="471577" cy="938518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542066" y="3909811"/>
              <a:ext cx="471577" cy="93851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E32E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14114" y="7016340"/>
            <a:ext cx="13790878" cy="152377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8000" dirty="0">
                <a:solidFill>
                  <a:srgbClr val="FFFFFF"/>
                </a:solidFill>
                <a:latin typeface="나눔고딕 ExtraBold" pitchFamily="34" charset="0"/>
                <a:cs typeface="나눔고딕 ExtraBold" pitchFamily="34" charset="0"/>
              </a:rPr>
              <a:t>82 01012345678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977625" y="731247"/>
            <a:ext cx="4627461" cy="45713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400" dirty="0">
                <a:solidFill>
                  <a:srgbClr val="FFFFFF"/>
                </a:solidFill>
                <a:latin typeface="나눔고딕" pitchFamily="34" charset="0"/>
                <a:cs typeface="나눔고딕" pitchFamily="34" charset="0"/>
              </a:rPr>
              <a:t>Contact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977625" y="1103382"/>
            <a:ext cx="9166811" cy="113194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5900" dirty="0">
                <a:solidFill>
                  <a:srgbClr val="FFFFFF"/>
                </a:solidFill>
                <a:latin typeface="나눔고딕 ExtraBold" pitchFamily="34" charset="0"/>
                <a:cs typeface="나눔고딕 ExtraBold" pitchFamily="34" charset="0"/>
              </a:rPr>
              <a:t>Your Contact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977625" y="3193698"/>
            <a:ext cx="9937124" cy="3750382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200" dirty="0">
                <a:solidFill>
                  <a:srgbClr val="FFFFFF"/>
                </a:solidFill>
                <a:latin typeface="THE명품고딕R" pitchFamily="34" charset="0"/>
                <a:cs typeface="THE명품고딕R" pitchFamily="34" charset="0"/>
              </a:rPr>
              <a:t>곳이 천하를 싸인 목숨이 피가 가슴에 뭇 피고 내려온 아니다. 웅대한 품으며, 청춘은 위하여, 없으면 힘차게 용기가 피다. 얼마나 목숨이 영원히 불어 없으면 만물은 물방아 맺어, 이것이다. 얼마나 보이는 우는 얼음과 이것을 열락의 싸인 끓는다. 날카로우나 그들에게 이 간에 새가 이상은 운다.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0827768" y="2963446"/>
            <a:ext cx="9913941" cy="824583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000" b="1" dirty="0">
                <a:solidFill>
                  <a:srgbClr val="FFFFFF"/>
                </a:solidFill>
                <a:latin typeface="나눔고딕" pitchFamily="34" charset="0"/>
                <a:cs typeface="나눔고딕" pitchFamily="34" charset="0"/>
              </a:rPr>
              <a:t>miri@miridih.com</a:t>
            </a:r>
          </a:p>
          <a:p>
            <a:pPr algn="just"/>
            <a:r>
              <a:rPr lang="en-US" sz="2000" b="1" dirty="0">
                <a:solidFill>
                  <a:srgbClr val="FFFFFF"/>
                </a:solidFill>
                <a:latin typeface="나눔고딕" pitchFamily="34" charset="0"/>
                <a:cs typeface="나눔고딕" pitchFamily="34" charset="0"/>
              </a:rPr>
              <a:t>miricanvas@miricanvas.com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9807458" y="3318417"/>
            <a:ext cx="568478" cy="426927"/>
            <a:chOff x="9807458" y="3318417"/>
            <a:chExt cx="568478" cy="426927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07458" y="3318417"/>
              <a:ext cx="568478" cy="42692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807458" y="4253279"/>
            <a:ext cx="579690" cy="579690"/>
            <a:chOff x="9807458" y="4253279"/>
            <a:chExt cx="579690" cy="579690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07458" y="4253279"/>
              <a:ext cx="579690" cy="579690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10786460" y="3974690"/>
            <a:ext cx="9913941" cy="824583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000" b="1" dirty="0">
                <a:solidFill>
                  <a:srgbClr val="FFFFFF"/>
                </a:solidFill>
                <a:latin typeface="나눔고딕" pitchFamily="34" charset="0"/>
                <a:cs typeface="나눔고딕" pitchFamily="34" charset="0"/>
              </a:rPr>
              <a:t>your sns adress</a:t>
            </a:r>
          </a:p>
          <a:p>
            <a:pPr algn="just"/>
            <a:r>
              <a:rPr lang="en-US" sz="2000" b="1" dirty="0">
                <a:solidFill>
                  <a:srgbClr val="FFFFFF"/>
                </a:solidFill>
                <a:latin typeface="나눔고딕" pitchFamily="34" charset="0"/>
                <a:cs typeface="나눔고딕" pitchFamily="34" charset="0"/>
              </a:rPr>
              <a:t>instagram @miridih,official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B9A4FCD8-DA99-4F07-9ED1-7920429E07F8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4B8A1D7-C9FE-4FF4-B448-418A66506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21" y="316483"/>
            <a:ext cx="2558293" cy="330043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FA505FA-C66F-45CA-A102-0C2A309F04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46"/>
          <a:stretch/>
        </p:blipFill>
        <p:spPr>
          <a:xfrm>
            <a:off x="593140" y="3767338"/>
            <a:ext cx="2521752" cy="317679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E3CDA75-A7D2-47CC-8D19-921D6EBA28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962"/>
          <a:stretch/>
        </p:blipFill>
        <p:spPr>
          <a:xfrm>
            <a:off x="593140" y="7204226"/>
            <a:ext cx="2516374" cy="29406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051CAC-D717-47ED-83DA-0695B2651B2D}"/>
              </a:ext>
            </a:extLst>
          </p:cNvPr>
          <p:cNvSpPr txBox="1"/>
          <p:nvPr/>
        </p:nvSpPr>
        <p:spPr>
          <a:xfrm>
            <a:off x="4572000" y="4820335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일사량과 일조시간의 경우 수상 태양광 발전소에서 발전량에 가장 중요한 요소이기 때문에 값이 클수록 좋다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277C94-9211-4295-9E15-2D1213519AD2}"/>
              </a:ext>
            </a:extLst>
          </p:cNvPr>
          <p:cNvSpPr txBox="1"/>
          <p:nvPr/>
        </p:nvSpPr>
        <p:spPr>
          <a:xfrm>
            <a:off x="4572000" y="5676900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평균기온</a:t>
            </a:r>
            <a:r>
              <a:rPr lang="en-US" altLang="ko-KR"/>
              <a:t>, </a:t>
            </a:r>
            <a:r>
              <a:rPr lang="ko-KR" altLang="en-US"/>
              <a:t>평균습도</a:t>
            </a:r>
            <a:r>
              <a:rPr lang="en-US" altLang="ko-KR"/>
              <a:t>, </a:t>
            </a:r>
            <a:r>
              <a:rPr lang="ko-KR" altLang="en-US"/>
              <a:t>강수일수</a:t>
            </a:r>
            <a:r>
              <a:rPr lang="en-US" altLang="ko-KR"/>
              <a:t>, </a:t>
            </a:r>
            <a:r>
              <a:rPr lang="ko-KR" altLang="en-US"/>
              <a:t>안개일수</a:t>
            </a:r>
            <a:r>
              <a:rPr lang="en-US" altLang="ko-KR"/>
              <a:t>, </a:t>
            </a:r>
            <a:r>
              <a:rPr lang="ko-KR" altLang="en-US"/>
              <a:t>강수 량은 값이 작을수록 좋다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3F3634-B94A-4BD6-A310-67261E1227E7}"/>
              </a:ext>
            </a:extLst>
          </p:cNvPr>
          <p:cNvSpPr txBox="1"/>
          <p:nvPr/>
        </p:nvSpPr>
        <p:spPr>
          <a:xfrm>
            <a:off x="4572000" y="6324922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그 이유로 기온이 높을 경우 태양광 모듈의 온도 또한 높아지게 되고</a:t>
            </a:r>
            <a:r>
              <a:rPr lang="en-US" altLang="ko-KR"/>
              <a:t>, </a:t>
            </a:r>
            <a:r>
              <a:rPr lang="ko-KR" altLang="en-US"/>
              <a:t>모듈의 온도 가 높아지면 전압 또한 떨어져 발전량이 줄어들게 된 다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D8998A-95AC-4CC4-834A-E6EC690F3C77}"/>
              </a:ext>
            </a:extLst>
          </p:cNvPr>
          <p:cNvSpPr txBox="1"/>
          <p:nvPr/>
        </p:nvSpPr>
        <p:spPr>
          <a:xfrm>
            <a:off x="4572000" y="7658100"/>
            <a:ext cx="9144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그 이유로 기온이 높을 경우 태양광 모듈의 온도 또한 높아지게 되고</a:t>
            </a:r>
            <a:r>
              <a:rPr lang="en-US" altLang="ko-KR"/>
              <a:t>, </a:t>
            </a:r>
            <a:r>
              <a:rPr lang="ko-KR" altLang="en-US"/>
              <a:t>모듈의 온도 가 높아지면 전압 또한 떨어져 발전량이 줄어들게 된 다</a:t>
            </a:r>
            <a:r>
              <a:rPr lang="en-US" altLang="ko-KR"/>
              <a:t>. </a:t>
            </a:r>
            <a:r>
              <a:rPr lang="ko-KR" altLang="en-US"/>
              <a:t>이론적으로 셀 온도가 </a:t>
            </a:r>
            <a:r>
              <a:rPr lang="en-US" altLang="ko-KR"/>
              <a:t>1°C </a:t>
            </a:r>
            <a:r>
              <a:rPr lang="ko-KR" altLang="en-US"/>
              <a:t>상승할 때마다 약 </a:t>
            </a:r>
            <a:r>
              <a:rPr lang="en-US" altLang="ko-KR"/>
              <a:t>0.4 – 0.5%</a:t>
            </a:r>
            <a:r>
              <a:rPr lang="ko-KR" altLang="en-US"/>
              <a:t>씩 효율이 저하되며</a:t>
            </a:r>
            <a:r>
              <a:rPr lang="en-US" altLang="ko-KR"/>
              <a:t>, </a:t>
            </a:r>
            <a:r>
              <a:rPr lang="ko-KR" altLang="en-US"/>
              <a:t>셀 온도가 약 </a:t>
            </a:r>
            <a:r>
              <a:rPr lang="en-US" altLang="ko-KR"/>
              <a:t>25°C</a:t>
            </a:r>
            <a:r>
              <a:rPr lang="ko-KR" altLang="en-US"/>
              <a:t>일 때 </a:t>
            </a:r>
            <a:r>
              <a:rPr lang="en-US" altLang="ko-KR"/>
              <a:t>100%</a:t>
            </a:r>
            <a:r>
              <a:rPr lang="ko-KR" altLang="en-US"/>
              <a:t>의 효율을 낸다</a:t>
            </a:r>
            <a:r>
              <a:rPr lang="en-US" altLang="ko-KR"/>
              <a:t>. </a:t>
            </a:r>
            <a:r>
              <a:rPr lang="ko-KR" altLang="en-US"/>
              <a:t>또한 습도</a:t>
            </a:r>
            <a:r>
              <a:rPr lang="en-US" altLang="ko-KR"/>
              <a:t>, </a:t>
            </a:r>
            <a:r>
              <a:rPr lang="ko-KR" altLang="en-US"/>
              <a:t>강수</a:t>
            </a:r>
            <a:r>
              <a:rPr lang="en-US" altLang="ko-KR"/>
              <a:t>, </a:t>
            </a:r>
            <a:r>
              <a:rPr lang="ko-KR" altLang="en-US"/>
              <a:t>안개가 높을수 록 일사를 방해하여 효율을 저하시킨다</a:t>
            </a:r>
            <a:r>
              <a:rPr lang="en-US" altLang="ko-KR"/>
              <a:t>. </a:t>
            </a:r>
            <a:r>
              <a:rPr lang="ko-KR" altLang="en-US"/>
              <a:t>그러므로 최적 의 입지조건으로 강수</a:t>
            </a:r>
            <a:r>
              <a:rPr lang="en-US" altLang="ko-KR"/>
              <a:t>, </a:t>
            </a:r>
            <a:r>
              <a:rPr lang="ko-KR" altLang="en-US"/>
              <a:t>안개</a:t>
            </a:r>
            <a:r>
              <a:rPr lang="en-US" altLang="ko-KR"/>
              <a:t>, </a:t>
            </a:r>
            <a:r>
              <a:rPr lang="ko-KR" altLang="en-US"/>
              <a:t>습도가 낮으며</a:t>
            </a:r>
            <a:r>
              <a:rPr lang="en-US" altLang="ko-KR"/>
              <a:t>, </a:t>
            </a:r>
            <a:r>
              <a:rPr lang="ko-KR" altLang="en-US"/>
              <a:t>일사량과 일조시간이 많은 지역이 좋다고 볼 수 있다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4" name="그룹 1004"/>
          <p:cNvGrpSpPr/>
          <p:nvPr/>
        </p:nvGrpSpPr>
        <p:grpSpPr>
          <a:xfrm>
            <a:off x="615950" y="485948"/>
            <a:ext cx="2854031" cy="665225"/>
            <a:chOff x="615950" y="1499230"/>
            <a:chExt cx="2544397" cy="593055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15950" y="1499230"/>
              <a:ext cx="2544397" cy="59305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15950" y="1291020"/>
            <a:ext cx="12414250" cy="8534798"/>
            <a:chOff x="615950" y="2216960"/>
            <a:chExt cx="11067429" cy="760885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5950" y="2216960"/>
              <a:ext cx="11067429" cy="760885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872336" y="3974741"/>
            <a:ext cx="12157864" cy="1410128"/>
            <a:chOff x="844521" y="4609524"/>
            <a:chExt cx="10838858" cy="1257143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44521" y="4609524"/>
              <a:ext cx="10838858" cy="1257143"/>
            </a:xfrm>
            <a:prstGeom prst="rect">
              <a:avLst/>
            </a:prstGeom>
          </p:spPr>
        </p:pic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9A4FCD8-DA99-4F07-9ED1-7920429E07F8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7B4171-5187-4D79-A005-13C05BEB71D2}"/>
              </a:ext>
            </a:extLst>
          </p:cNvPr>
          <p:cNvSpPr txBox="1"/>
          <p:nvPr/>
        </p:nvSpPr>
        <p:spPr>
          <a:xfrm>
            <a:off x="3469981" y="772770"/>
            <a:ext cx="1905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  <a:hlinkClick r:id="rId5"/>
              </a:rPr>
              <a:t>www.dacon.io</a:t>
            </a:r>
            <a:r>
              <a:rPr lang="en-US" altLang="ko-KR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88914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 txBox="1"/>
          <p:nvPr/>
        </p:nvSpPr>
        <p:spPr>
          <a:xfrm>
            <a:off x="6882762" y="4078535"/>
            <a:ext cx="8890638" cy="68569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000" b="1">
                <a:solidFill>
                  <a:srgbClr val="000000"/>
                </a:solidFill>
                <a:latin typeface="나눔고딕" pitchFamily="34" charset="0"/>
                <a:cs typeface="나눔고딕" pitchFamily="34" charset="0"/>
              </a:rPr>
              <a:t>태양광 발전소 </a:t>
            </a:r>
            <a:r>
              <a:rPr lang="en-US" altLang="ko-KR" sz="3000" b="1">
                <a:solidFill>
                  <a:srgbClr val="000000"/>
                </a:solidFill>
                <a:latin typeface="나눔고딕" pitchFamily="34" charset="0"/>
                <a:cs typeface="나눔고딕" pitchFamily="34" charset="0"/>
              </a:rPr>
              <a:t>4</a:t>
            </a:r>
            <a:r>
              <a:rPr lang="ko-KR" altLang="en-US" sz="3000" b="1">
                <a:solidFill>
                  <a:srgbClr val="000000"/>
                </a:solidFill>
                <a:latin typeface="나눔고딕" pitchFamily="34" charset="0"/>
                <a:cs typeface="나눔고딕" pitchFamily="34" charset="0"/>
              </a:rPr>
              <a:t>곳 각각의 미래 발전량 예측</a:t>
            </a:r>
            <a:endParaRPr lang="en-US" dirty="0"/>
          </a:p>
        </p:txBody>
      </p:sp>
      <p:pic>
        <p:nvPicPr>
          <p:cNvPr id="15" name="Object 1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44521" y="1972556"/>
            <a:ext cx="5082449" cy="762469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874AC48-00B7-4E52-B5B9-EA0D97B27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957" y="4803186"/>
            <a:ext cx="940910" cy="6291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4CAFD68-9393-4736-AB9B-5E8CF9EF5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2775" y="4764232"/>
            <a:ext cx="9039225" cy="166687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B19733E-8D4D-41DD-B17F-6B4D0DF37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481" y="5487048"/>
            <a:ext cx="999906" cy="6285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4374F15-12C0-429B-B9A6-F83A3BDD881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3042" b="12201"/>
          <a:stretch/>
        </p:blipFill>
        <p:spPr>
          <a:xfrm>
            <a:off x="2066667" y="5741060"/>
            <a:ext cx="1072434" cy="561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12E91C3-398E-4048-AF2D-FA697B0E0F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3940" y="7634236"/>
            <a:ext cx="1118977" cy="6802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4A8F77-2BBA-486A-BB6B-DE0B2ADF49CC}"/>
              </a:ext>
            </a:extLst>
          </p:cNvPr>
          <p:cNvSpPr txBox="1"/>
          <p:nvPr/>
        </p:nvSpPr>
        <p:spPr>
          <a:xfrm>
            <a:off x="6882761" y="2924634"/>
            <a:ext cx="74398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태양광 발전소 발전량 예측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6AECE19-4A86-4B80-9E46-E3D9573D8F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8542" y="8496300"/>
            <a:ext cx="1355187" cy="865175"/>
          </a:xfrm>
          <a:prstGeom prst="rect">
            <a:avLst/>
          </a:prstGeom>
        </p:spPr>
      </p:pic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E32139-8D9F-4109-AFE2-C81A42E06E33}"/>
              </a:ext>
            </a:extLst>
          </p:cNvPr>
          <p:cNvGrpSpPr/>
          <p:nvPr/>
        </p:nvGrpSpPr>
        <p:grpSpPr>
          <a:xfrm>
            <a:off x="7373060" y="7037428"/>
            <a:ext cx="7400489" cy="1352321"/>
            <a:chOff x="8144312" y="7837493"/>
            <a:chExt cx="7400489" cy="1352321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C45201E0-2AFD-4F5F-9A35-5397E0CB303B}"/>
                </a:ext>
              </a:extLst>
            </p:cNvPr>
            <p:cNvSpPr/>
            <p:nvPr/>
          </p:nvSpPr>
          <p:spPr>
            <a:xfrm>
              <a:off x="8144312" y="7837493"/>
              <a:ext cx="7400488" cy="1173123"/>
            </a:xfrm>
            <a:prstGeom prst="roundRect">
              <a:avLst/>
            </a:prstGeom>
            <a:solidFill>
              <a:srgbClr val="E40020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Object 13"/>
            <p:cNvSpPr txBox="1"/>
            <p:nvPr/>
          </p:nvSpPr>
          <p:spPr>
            <a:xfrm>
              <a:off x="8144313" y="7940687"/>
              <a:ext cx="7400488" cy="966736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ko-KR" altLang="en-US" sz="2000" b="0" i="0">
                  <a:solidFill>
                    <a:srgbClr val="444444"/>
                  </a:solidFill>
                  <a:effectLst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태양광 발전은 매일 기상 상황과 계절에 따른 일사량의 영향을 받습니다</a:t>
              </a:r>
              <a:endParaRPr lang="ko-KR" altLang="en-US" sz="2000" b="0" i="0">
                <a:solidFill>
                  <a:srgbClr val="222222"/>
                </a:solidFill>
                <a:effectLst/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2000" b="0" i="0">
                  <a:solidFill>
                    <a:srgbClr val="444444"/>
                  </a:solidFill>
                  <a:effectLst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이에 대한 예측이 가능하다면 보다 원활한 전력 수급 계획이 가능합니다</a:t>
              </a:r>
              <a:endParaRPr lang="ko-KR" altLang="en-US" sz="2000" b="0" i="0">
                <a:solidFill>
                  <a:srgbClr val="222222"/>
                </a:solidFill>
                <a:effectLst/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2000" b="0" i="0">
                  <a:solidFill>
                    <a:srgbClr val="444444"/>
                  </a:solidFill>
                  <a:effectLst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인공지능 기반 태양광 발전량 예측 모델을 만들어주세요</a:t>
              </a:r>
              <a:endParaRPr lang="ko-KR" altLang="en-US" sz="2000" b="0" i="0">
                <a:solidFill>
                  <a:srgbClr val="222222"/>
                </a:solidFill>
                <a:effectLst/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7BC95874-EADF-40A9-BB24-984F06ED561F}"/>
                </a:ext>
              </a:extLst>
            </p:cNvPr>
            <p:cNvSpPr/>
            <p:nvPr/>
          </p:nvSpPr>
          <p:spPr>
            <a:xfrm rot="12216228">
              <a:off x="8289327" y="8904064"/>
              <a:ext cx="276619" cy="285750"/>
            </a:xfrm>
            <a:prstGeom prst="triangle">
              <a:avLst/>
            </a:prstGeom>
            <a:solidFill>
              <a:srgbClr val="FAD1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394DA8B-2F50-4CA8-AE11-27982911EDCD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191E3561-79EF-4BED-920C-5BC8C3967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92188"/>
            <a:ext cx="10744200" cy="3509931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1F50AD76-FF38-44B5-8F4A-883EE7F3E733}"/>
              </a:ext>
            </a:extLst>
          </p:cNvPr>
          <p:cNvSpPr/>
          <p:nvPr/>
        </p:nvSpPr>
        <p:spPr>
          <a:xfrm>
            <a:off x="1143000" y="946301"/>
            <a:ext cx="8868768" cy="3255818"/>
          </a:xfrm>
          <a:prstGeom prst="rect">
            <a:avLst/>
          </a:prstGeom>
          <a:solidFill>
            <a:srgbClr val="00B05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835BE41-FF4E-4217-893F-45E9DB2F333A}"/>
              </a:ext>
            </a:extLst>
          </p:cNvPr>
          <p:cNvSpPr/>
          <p:nvPr/>
        </p:nvSpPr>
        <p:spPr>
          <a:xfrm>
            <a:off x="10011767" y="937430"/>
            <a:ext cx="1342032" cy="3255818"/>
          </a:xfrm>
          <a:prstGeom prst="rect">
            <a:avLst/>
          </a:prstGeom>
          <a:solidFill>
            <a:srgbClr val="FAD1D7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A51CA02E-2D45-4628-BDEA-3C40E769BE56}"/>
              </a:ext>
            </a:extLst>
          </p:cNvPr>
          <p:cNvSpPr/>
          <p:nvPr/>
        </p:nvSpPr>
        <p:spPr>
          <a:xfrm rot="2700000">
            <a:off x="10137703" y="4419432"/>
            <a:ext cx="381468" cy="571669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1" name="Object 12">
            <a:extLst>
              <a:ext uri="{FF2B5EF4-FFF2-40B4-BE49-F238E27FC236}">
                <a16:creationId xmlns:a16="http://schemas.microsoft.com/office/drawing/2014/main" id="{0F915663-A44D-4214-85D2-45D0B29171E7}"/>
              </a:ext>
            </a:extLst>
          </p:cNvPr>
          <p:cNvSpPr txBox="1"/>
          <p:nvPr/>
        </p:nvSpPr>
        <p:spPr>
          <a:xfrm>
            <a:off x="10146764" y="183963"/>
            <a:ext cx="1072039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400" b="1">
                <a:solidFill>
                  <a:srgbClr val="000000"/>
                </a:solidFill>
                <a:latin typeface="나눔고딕" pitchFamily="34" charset="0"/>
              </a:rPr>
              <a:t>Target</a:t>
            </a:r>
            <a:endParaRPr lang="en-US" sz="1400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FCCB33F-CC83-4741-A3B1-DB2C1295475E}"/>
              </a:ext>
            </a:extLst>
          </p:cNvPr>
          <p:cNvGrpSpPr/>
          <p:nvPr/>
        </p:nvGrpSpPr>
        <p:grpSpPr>
          <a:xfrm>
            <a:off x="4067915" y="190316"/>
            <a:ext cx="1651732" cy="571668"/>
            <a:chOff x="5690332" y="61722"/>
            <a:chExt cx="1981200" cy="685697"/>
          </a:xfrm>
        </p:grpSpPr>
        <p:sp>
          <p:nvSpPr>
            <p:cNvPr id="30" name="Object 12">
              <a:extLst>
                <a:ext uri="{FF2B5EF4-FFF2-40B4-BE49-F238E27FC236}">
                  <a16:creationId xmlns:a16="http://schemas.microsoft.com/office/drawing/2014/main" id="{90926C04-67CF-452E-AD60-07ECA300A629}"/>
                </a:ext>
              </a:extLst>
            </p:cNvPr>
            <p:cNvSpPr txBox="1"/>
            <p:nvPr/>
          </p:nvSpPr>
          <p:spPr>
            <a:xfrm>
              <a:off x="5690332" y="61722"/>
              <a:ext cx="1981200" cy="685697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sz="2400" b="1">
                  <a:solidFill>
                    <a:srgbClr val="000000"/>
                  </a:solidFill>
                  <a:latin typeface="나눔고딕" pitchFamily="34" charset="0"/>
                </a:rPr>
                <a:t>Features</a:t>
              </a:r>
              <a:endParaRPr lang="en-US" sz="1400" dirty="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F7A07D3-A69F-4E28-9EDC-64BF3A7D9CF6}"/>
                </a:ext>
              </a:extLst>
            </p:cNvPr>
            <p:cNvSpPr/>
            <p:nvPr/>
          </p:nvSpPr>
          <p:spPr>
            <a:xfrm>
              <a:off x="5818064" y="114299"/>
              <a:ext cx="1725736" cy="457201"/>
            </a:xfrm>
            <a:prstGeom prst="rect">
              <a:avLst/>
            </a:prstGeom>
            <a:solidFill>
              <a:srgbClr val="00B050">
                <a:alpha val="1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2FDC4A3-2EE3-4C36-A90C-12F3932893DD}"/>
              </a:ext>
            </a:extLst>
          </p:cNvPr>
          <p:cNvSpPr/>
          <p:nvPr/>
        </p:nvSpPr>
        <p:spPr>
          <a:xfrm>
            <a:off x="10146764" y="234149"/>
            <a:ext cx="1072039" cy="381171"/>
          </a:xfrm>
          <a:prstGeom prst="rect">
            <a:avLst/>
          </a:prstGeom>
          <a:solidFill>
            <a:srgbClr val="FAD1D7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7D9C8B2-60C5-4BCE-B15E-D86BBC8471A0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D96DB260-FB9E-4D45-835F-0EF70872E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911" y="5537849"/>
            <a:ext cx="4121941" cy="1967851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C9E82DBA-3D34-4962-B356-3BCB29526077}"/>
              </a:ext>
            </a:extLst>
          </p:cNvPr>
          <p:cNvSpPr/>
          <p:nvPr/>
        </p:nvSpPr>
        <p:spPr>
          <a:xfrm>
            <a:off x="1713221" y="8804186"/>
            <a:ext cx="2224429" cy="571668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4" name="Object 12">
            <a:extLst>
              <a:ext uri="{FF2B5EF4-FFF2-40B4-BE49-F238E27FC236}">
                <a16:creationId xmlns:a16="http://schemas.microsoft.com/office/drawing/2014/main" id="{FA8A6246-3C61-4053-89B1-4662DD80912A}"/>
              </a:ext>
            </a:extLst>
          </p:cNvPr>
          <p:cNvSpPr txBox="1"/>
          <p:nvPr/>
        </p:nvSpPr>
        <p:spPr>
          <a:xfrm>
            <a:off x="5673652" y="5029032"/>
            <a:ext cx="5375348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800" b="1">
                <a:solidFill>
                  <a:srgbClr val="000000"/>
                </a:solidFill>
                <a:latin typeface="나눔고딕" pitchFamily="34" charset="0"/>
              </a:rPr>
              <a:t>LGBM Training </a:t>
            </a:r>
            <a:endParaRPr lang="en-US" sz="1600" dirty="0"/>
          </a:p>
        </p:txBody>
      </p:sp>
      <p:sp>
        <p:nvSpPr>
          <p:cNvPr id="41" name="Object 12">
            <a:extLst>
              <a:ext uri="{FF2B5EF4-FFF2-40B4-BE49-F238E27FC236}">
                <a16:creationId xmlns:a16="http://schemas.microsoft.com/office/drawing/2014/main" id="{AA8A9000-50A7-4E80-B2E3-90B43209A139}"/>
              </a:ext>
            </a:extLst>
          </p:cNvPr>
          <p:cNvSpPr txBox="1"/>
          <p:nvPr/>
        </p:nvSpPr>
        <p:spPr>
          <a:xfrm>
            <a:off x="1381317" y="8857810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400" b="1">
                <a:solidFill>
                  <a:srgbClr val="000000"/>
                </a:solidFill>
                <a:latin typeface="나눔고딕" pitchFamily="34" charset="0"/>
              </a:rPr>
              <a:t>New Features</a:t>
            </a:r>
            <a:endParaRPr lang="en-US" sz="14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26A39EB-2950-463A-A604-DEA304564343}"/>
              </a:ext>
            </a:extLst>
          </p:cNvPr>
          <p:cNvSpPr/>
          <p:nvPr/>
        </p:nvSpPr>
        <p:spPr>
          <a:xfrm>
            <a:off x="12700086" y="8804186"/>
            <a:ext cx="2224429" cy="571668"/>
          </a:xfrm>
          <a:prstGeom prst="rect">
            <a:avLst/>
          </a:prstGeom>
          <a:solidFill>
            <a:srgbClr val="FAD1D7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6" name="Object 12">
            <a:extLst>
              <a:ext uri="{FF2B5EF4-FFF2-40B4-BE49-F238E27FC236}">
                <a16:creationId xmlns:a16="http://schemas.microsoft.com/office/drawing/2014/main" id="{5E182EC9-0BB8-4B84-8C5C-80A80FB8A0BA}"/>
              </a:ext>
            </a:extLst>
          </p:cNvPr>
          <p:cNvSpPr txBox="1"/>
          <p:nvPr/>
        </p:nvSpPr>
        <p:spPr>
          <a:xfrm>
            <a:off x="12368182" y="8857810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400" b="1">
                <a:solidFill>
                  <a:srgbClr val="000000"/>
                </a:solidFill>
                <a:latin typeface="나눔고딕" pitchFamily="34" charset="0"/>
              </a:rPr>
              <a:t>New Output</a:t>
            </a:r>
            <a:endParaRPr lang="en-US" sz="1400" dirty="0"/>
          </a:p>
        </p:txBody>
      </p:sp>
      <p:sp>
        <p:nvSpPr>
          <p:cNvPr id="47" name="화살표: 아래쪽 46">
            <a:extLst>
              <a:ext uri="{FF2B5EF4-FFF2-40B4-BE49-F238E27FC236}">
                <a16:creationId xmlns:a16="http://schemas.microsoft.com/office/drawing/2014/main" id="{CB987108-7C84-4589-A258-51B34C6381AE}"/>
              </a:ext>
            </a:extLst>
          </p:cNvPr>
          <p:cNvSpPr/>
          <p:nvPr/>
        </p:nvSpPr>
        <p:spPr>
          <a:xfrm rot="16200000">
            <a:off x="4469417" y="8704954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8" name="화살표: 아래쪽 47">
            <a:extLst>
              <a:ext uri="{FF2B5EF4-FFF2-40B4-BE49-F238E27FC236}">
                <a16:creationId xmlns:a16="http://schemas.microsoft.com/office/drawing/2014/main" id="{3FCE4638-92EC-4EC7-A2F9-0AE029AA6F75}"/>
              </a:ext>
            </a:extLst>
          </p:cNvPr>
          <p:cNvSpPr/>
          <p:nvPr/>
        </p:nvSpPr>
        <p:spPr>
          <a:xfrm rot="16200000">
            <a:off x="11896425" y="8704954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9" name="화살표: 아래쪽 48">
            <a:extLst>
              <a:ext uri="{FF2B5EF4-FFF2-40B4-BE49-F238E27FC236}">
                <a16:creationId xmlns:a16="http://schemas.microsoft.com/office/drawing/2014/main" id="{2343C9F7-8109-4936-ADA2-A17974FB42C9}"/>
              </a:ext>
            </a:extLst>
          </p:cNvPr>
          <p:cNvSpPr/>
          <p:nvPr/>
        </p:nvSpPr>
        <p:spPr>
          <a:xfrm>
            <a:off x="8076732" y="7772231"/>
            <a:ext cx="381468" cy="571669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1126630-05F9-4D26-BF18-0E7DCD542951}"/>
              </a:ext>
            </a:extLst>
          </p:cNvPr>
          <p:cNvSpPr/>
          <p:nvPr/>
        </p:nvSpPr>
        <p:spPr>
          <a:xfrm>
            <a:off x="5541783" y="8540678"/>
            <a:ext cx="5432058" cy="1174822"/>
          </a:xfrm>
          <a:prstGeom prst="rect">
            <a:avLst/>
          </a:prstGeom>
          <a:solidFill>
            <a:schemeClr val="bg1">
              <a:lumMod val="6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LGBM Model</a:t>
            </a:r>
            <a:endParaRPr lang="ko-KR" altLang="en-US" sz="4800" b="1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1" name="화살표: 아래쪽 50">
            <a:extLst>
              <a:ext uri="{FF2B5EF4-FFF2-40B4-BE49-F238E27FC236}">
                <a16:creationId xmlns:a16="http://schemas.microsoft.com/office/drawing/2014/main" id="{F2C517C6-FFBA-402F-9EDC-3E094DEE8043}"/>
              </a:ext>
            </a:extLst>
          </p:cNvPr>
          <p:cNvSpPr/>
          <p:nvPr/>
        </p:nvSpPr>
        <p:spPr>
          <a:xfrm rot="18000000">
            <a:off x="6071476" y="4419432"/>
            <a:ext cx="381468" cy="571669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35D0DCE-5F11-499B-8901-2D3EDD5109B2}"/>
              </a:ext>
            </a:extLst>
          </p:cNvPr>
          <p:cNvSpPr/>
          <p:nvPr/>
        </p:nvSpPr>
        <p:spPr>
          <a:xfrm>
            <a:off x="9991452" y="692188"/>
            <a:ext cx="1342032" cy="229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Object 12">
            <a:extLst>
              <a:ext uri="{FF2B5EF4-FFF2-40B4-BE49-F238E27FC236}">
                <a16:creationId xmlns:a16="http://schemas.microsoft.com/office/drawing/2014/main" id="{D2E4385D-D5D7-4C6A-B655-D14CA4724489}"/>
              </a:ext>
            </a:extLst>
          </p:cNvPr>
          <p:cNvSpPr txBox="1"/>
          <p:nvPr/>
        </p:nvSpPr>
        <p:spPr>
          <a:xfrm>
            <a:off x="10198812" y="704575"/>
            <a:ext cx="967942" cy="23836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1100" b="1">
                <a:solidFill>
                  <a:srgbClr val="000000"/>
                </a:solidFill>
                <a:latin typeface="나눔고딕" pitchFamily="34" charset="0"/>
              </a:rPr>
              <a:t>발전량</a:t>
            </a:r>
            <a:endParaRPr lang="en-US" sz="800" b="1" dirty="0"/>
          </a:p>
        </p:txBody>
      </p:sp>
      <p:pic>
        <p:nvPicPr>
          <p:cNvPr id="25" name="Object 14">
            <a:extLst>
              <a:ext uri="{FF2B5EF4-FFF2-40B4-BE49-F238E27FC236}">
                <a16:creationId xmlns:a16="http://schemas.microsoft.com/office/drawing/2014/main" id="{FA17A2D3-3661-40AD-8299-A5801E2B3DD8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013086" y="746106"/>
            <a:ext cx="2170256" cy="325581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EA4461BA-5C14-4B40-B393-0C6516CDAA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05943" y="1805185"/>
            <a:ext cx="639846" cy="4278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화살표: 왼쪽 6">
            <a:extLst>
              <a:ext uri="{FF2B5EF4-FFF2-40B4-BE49-F238E27FC236}">
                <a16:creationId xmlns:a16="http://schemas.microsoft.com/office/drawing/2014/main" id="{3712FFD4-8C68-4096-971C-FBD0A8D4660E}"/>
              </a:ext>
            </a:extLst>
          </p:cNvPr>
          <p:cNvSpPr/>
          <p:nvPr/>
        </p:nvSpPr>
        <p:spPr>
          <a:xfrm>
            <a:off x="12052237" y="1866900"/>
            <a:ext cx="1153706" cy="304421"/>
          </a:xfrm>
          <a:prstGeom prst="leftArrow">
            <a:avLst/>
          </a:prstGeom>
          <a:solidFill>
            <a:srgbClr val="5D70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DE3A852-B129-4FC9-B107-03E23052C6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7310" y="5533982"/>
            <a:ext cx="5968710" cy="19678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AE613BF-A197-451D-9AED-C9420A0C64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98478" y="5143500"/>
            <a:ext cx="4846178" cy="2819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36744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67D9C8B2-60C5-4BCE-B15E-D86BBC8471A0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9E82DBA-3D34-4962-B356-3BCB29526077}"/>
              </a:ext>
            </a:extLst>
          </p:cNvPr>
          <p:cNvSpPr/>
          <p:nvPr/>
        </p:nvSpPr>
        <p:spPr>
          <a:xfrm>
            <a:off x="6526294" y="2112029"/>
            <a:ext cx="2224429" cy="1041200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1" name="Object 12">
            <a:extLst>
              <a:ext uri="{FF2B5EF4-FFF2-40B4-BE49-F238E27FC236}">
                <a16:creationId xmlns:a16="http://schemas.microsoft.com/office/drawing/2014/main" id="{AA8A9000-50A7-4E80-B2E3-90B43209A139}"/>
              </a:ext>
            </a:extLst>
          </p:cNvPr>
          <p:cNvSpPr txBox="1"/>
          <p:nvPr/>
        </p:nvSpPr>
        <p:spPr>
          <a:xfrm>
            <a:off x="6194390" y="2257576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400" b="1">
                <a:solidFill>
                  <a:srgbClr val="000000"/>
                </a:solidFill>
                <a:latin typeface="나눔고딕" pitchFamily="34" charset="0"/>
              </a:rPr>
              <a:t>당진수상태양광</a:t>
            </a:r>
            <a:endParaRPr lang="en-US" altLang="ko-KR" sz="2400" b="1">
              <a:solidFill>
                <a:srgbClr val="000000"/>
              </a:solidFill>
              <a:latin typeface="나눔고딕" pitchFamily="34" charset="0"/>
            </a:endParaRPr>
          </a:p>
          <a:p>
            <a:pPr algn="ctr"/>
            <a:r>
              <a:rPr lang="en-US" sz="2400" b="1">
                <a:solidFill>
                  <a:srgbClr val="000000"/>
                </a:solidFill>
                <a:latin typeface="나눔고딕" pitchFamily="34" charset="0"/>
              </a:rPr>
              <a:t>New Features</a:t>
            </a:r>
            <a:endParaRPr lang="en-US" sz="14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26A39EB-2950-463A-A604-DEA304564343}"/>
              </a:ext>
            </a:extLst>
          </p:cNvPr>
          <p:cNvSpPr/>
          <p:nvPr/>
        </p:nvSpPr>
        <p:spPr>
          <a:xfrm>
            <a:off x="14014536" y="2112029"/>
            <a:ext cx="2497948" cy="1020056"/>
          </a:xfrm>
          <a:prstGeom prst="rect">
            <a:avLst/>
          </a:prstGeom>
          <a:solidFill>
            <a:srgbClr val="FAD1D7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6" name="Object 12">
            <a:extLst>
              <a:ext uri="{FF2B5EF4-FFF2-40B4-BE49-F238E27FC236}">
                <a16:creationId xmlns:a16="http://schemas.microsoft.com/office/drawing/2014/main" id="{5E182EC9-0BB8-4B84-8C5C-80A80FB8A0BA}"/>
              </a:ext>
            </a:extLst>
          </p:cNvPr>
          <p:cNvSpPr txBox="1"/>
          <p:nvPr/>
        </p:nvSpPr>
        <p:spPr>
          <a:xfrm>
            <a:off x="13769284" y="2212623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400" b="1">
                <a:solidFill>
                  <a:srgbClr val="000000"/>
                </a:solidFill>
                <a:latin typeface="나눔고딕" pitchFamily="34" charset="0"/>
              </a:rPr>
              <a:t>당진수상태양광 예측 발전량</a:t>
            </a:r>
            <a:endParaRPr lang="en-US" sz="1400" dirty="0"/>
          </a:p>
        </p:txBody>
      </p:sp>
      <p:sp>
        <p:nvSpPr>
          <p:cNvPr id="47" name="화살표: 아래쪽 46">
            <a:extLst>
              <a:ext uri="{FF2B5EF4-FFF2-40B4-BE49-F238E27FC236}">
                <a16:creationId xmlns:a16="http://schemas.microsoft.com/office/drawing/2014/main" id="{CB987108-7C84-4589-A258-51B34C6381AE}"/>
              </a:ext>
            </a:extLst>
          </p:cNvPr>
          <p:cNvSpPr/>
          <p:nvPr/>
        </p:nvSpPr>
        <p:spPr>
          <a:xfrm rot="16200000">
            <a:off x="9204631" y="2276305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8" name="화살표: 아래쪽 47">
            <a:extLst>
              <a:ext uri="{FF2B5EF4-FFF2-40B4-BE49-F238E27FC236}">
                <a16:creationId xmlns:a16="http://schemas.microsoft.com/office/drawing/2014/main" id="{3FCE4638-92EC-4EC7-A2F9-0AE029AA6F75}"/>
              </a:ext>
            </a:extLst>
          </p:cNvPr>
          <p:cNvSpPr/>
          <p:nvPr/>
        </p:nvSpPr>
        <p:spPr>
          <a:xfrm rot="16200000">
            <a:off x="13350539" y="2276305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1126630-05F9-4D26-BF18-0E7DCD542951}"/>
              </a:ext>
            </a:extLst>
          </p:cNvPr>
          <p:cNvSpPr/>
          <p:nvPr/>
        </p:nvSpPr>
        <p:spPr>
          <a:xfrm>
            <a:off x="9994061" y="2112029"/>
            <a:ext cx="2888236" cy="1041200"/>
          </a:xfrm>
          <a:prstGeom prst="rect">
            <a:avLst/>
          </a:prstGeom>
          <a:solidFill>
            <a:schemeClr val="bg1">
              <a:lumMod val="6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당진수상태양광</a:t>
            </a:r>
            <a:endParaRPr lang="en-US" altLang="ko-KR" sz="2800" b="1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2800" b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LGBM Model</a:t>
            </a:r>
            <a:endParaRPr lang="ko-KR" altLang="en-US" sz="2800" b="1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3" name="Object 14">
            <a:extLst>
              <a:ext uri="{FF2B5EF4-FFF2-40B4-BE49-F238E27FC236}">
                <a16:creationId xmlns:a16="http://schemas.microsoft.com/office/drawing/2014/main" id="{7642B996-8935-4312-B615-2F39FA664041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44521" y="1972556"/>
            <a:ext cx="5082449" cy="7624690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1EF24C98-30D9-47C2-9468-1BCC0E06272E}"/>
              </a:ext>
            </a:extLst>
          </p:cNvPr>
          <p:cNvSpPr/>
          <p:nvPr/>
        </p:nvSpPr>
        <p:spPr>
          <a:xfrm>
            <a:off x="6526294" y="3636029"/>
            <a:ext cx="2224429" cy="1041200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5" name="Object 12">
            <a:extLst>
              <a:ext uri="{FF2B5EF4-FFF2-40B4-BE49-F238E27FC236}">
                <a16:creationId xmlns:a16="http://schemas.microsoft.com/office/drawing/2014/main" id="{9DF0D401-3B0B-4694-A5E2-17F0A0823BDC}"/>
              </a:ext>
            </a:extLst>
          </p:cNvPr>
          <p:cNvSpPr txBox="1"/>
          <p:nvPr/>
        </p:nvSpPr>
        <p:spPr>
          <a:xfrm>
            <a:off x="6194390" y="3781576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400" b="1">
                <a:solidFill>
                  <a:srgbClr val="000000"/>
                </a:solidFill>
                <a:latin typeface="나눔고딕" pitchFamily="34" charset="0"/>
              </a:rPr>
              <a:t>당진창고태양광</a:t>
            </a:r>
            <a:endParaRPr lang="en-US" altLang="ko-KR" sz="2400" b="1">
              <a:solidFill>
                <a:srgbClr val="000000"/>
              </a:solidFill>
              <a:latin typeface="나눔고딕" pitchFamily="34" charset="0"/>
            </a:endParaRPr>
          </a:p>
          <a:p>
            <a:pPr algn="ctr"/>
            <a:r>
              <a:rPr lang="en-US" sz="2400" b="1">
                <a:solidFill>
                  <a:srgbClr val="000000"/>
                </a:solidFill>
                <a:latin typeface="나눔고딕" pitchFamily="34" charset="0"/>
              </a:rPr>
              <a:t>New Features</a:t>
            </a:r>
            <a:endParaRPr lang="en-US" sz="14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8BE3F6F-F989-4E5E-A2AB-CCDC458CEAD2}"/>
              </a:ext>
            </a:extLst>
          </p:cNvPr>
          <p:cNvSpPr/>
          <p:nvPr/>
        </p:nvSpPr>
        <p:spPr>
          <a:xfrm>
            <a:off x="14014536" y="3636029"/>
            <a:ext cx="2497948" cy="1020056"/>
          </a:xfrm>
          <a:prstGeom prst="rect">
            <a:avLst/>
          </a:prstGeom>
          <a:solidFill>
            <a:srgbClr val="FAD1D7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7" name="Object 12">
            <a:extLst>
              <a:ext uri="{FF2B5EF4-FFF2-40B4-BE49-F238E27FC236}">
                <a16:creationId xmlns:a16="http://schemas.microsoft.com/office/drawing/2014/main" id="{C64087A8-F48E-4269-97A3-A23BF45359A9}"/>
              </a:ext>
            </a:extLst>
          </p:cNvPr>
          <p:cNvSpPr txBox="1"/>
          <p:nvPr/>
        </p:nvSpPr>
        <p:spPr>
          <a:xfrm>
            <a:off x="13769284" y="3736623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400" b="1">
                <a:solidFill>
                  <a:srgbClr val="000000"/>
                </a:solidFill>
                <a:latin typeface="나눔고딕" pitchFamily="34" charset="0"/>
              </a:rPr>
              <a:t>당진창고태양광 예측 발전량</a:t>
            </a:r>
            <a:endParaRPr lang="en-US" sz="1400" dirty="0"/>
          </a:p>
        </p:txBody>
      </p:sp>
      <p:sp>
        <p:nvSpPr>
          <p:cNvPr id="28" name="화살표: 아래쪽 27">
            <a:extLst>
              <a:ext uri="{FF2B5EF4-FFF2-40B4-BE49-F238E27FC236}">
                <a16:creationId xmlns:a16="http://schemas.microsoft.com/office/drawing/2014/main" id="{21A88E40-EBA4-4841-8DE8-113C78405831}"/>
              </a:ext>
            </a:extLst>
          </p:cNvPr>
          <p:cNvSpPr/>
          <p:nvPr/>
        </p:nvSpPr>
        <p:spPr>
          <a:xfrm rot="16200000">
            <a:off x="9204631" y="3800305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5" name="화살표: 아래쪽 34">
            <a:extLst>
              <a:ext uri="{FF2B5EF4-FFF2-40B4-BE49-F238E27FC236}">
                <a16:creationId xmlns:a16="http://schemas.microsoft.com/office/drawing/2014/main" id="{2A5FE725-6886-4E81-AB6F-9EFBF7E88B84}"/>
              </a:ext>
            </a:extLst>
          </p:cNvPr>
          <p:cNvSpPr/>
          <p:nvPr/>
        </p:nvSpPr>
        <p:spPr>
          <a:xfrm rot="16200000">
            <a:off x="13350539" y="3800305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31C71EF-9E37-4024-A1F7-148C9161E3FD}"/>
              </a:ext>
            </a:extLst>
          </p:cNvPr>
          <p:cNvSpPr/>
          <p:nvPr/>
        </p:nvSpPr>
        <p:spPr>
          <a:xfrm>
            <a:off x="9994061" y="3636029"/>
            <a:ext cx="2888236" cy="1041200"/>
          </a:xfrm>
          <a:prstGeom prst="rect">
            <a:avLst/>
          </a:prstGeom>
          <a:solidFill>
            <a:schemeClr val="bg1">
              <a:lumMod val="6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당진창고태양광</a:t>
            </a:r>
            <a:endParaRPr lang="en-US" altLang="ko-KR" sz="2800" b="1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2800" b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LGBM Model</a:t>
            </a:r>
            <a:endParaRPr lang="ko-KR" altLang="en-US" sz="2800" b="1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15C8C7E-ADBC-48C1-B767-E8818B00659B}"/>
              </a:ext>
            </a:extLst>
          </p:cNvPr>
          <p:cNvSpPr/>
          <p:nvPr/>
        </p:nvSpPr>
        <p:spPr>
          <a:xfrm>
            <a:off x="6526294" y="5160029"/>
            <a:ext cx="2224429" cy="1041200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0" name="Object 12">
            <a:extLst>
              <a:ext uri="{FF2B5EF4-FFF2-40B4-BE49-F238E27FC236}">
                <a16:creationId xmlns:a16="http://schemas.microsoft.com/office/drawing/2014/main" id="{30516739-F441-4B80-8C97-CFAE4F586FBB}"/>
              </a:ext>
            </a:extLst>
          </p:cNvPr>
          <p:cNvSpPr txBox="1"/>
          <p:nvPr/>
        </p:nvSpPr>
        <p:spPr>
          <a:xfrm>
            <a:off x="6194390" y="5305576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400" b="1">
                <a:solidFill>
                  <a:srgbClr val="000000"/>
                </a:solidFill>
                <a:latin typeface="나눔고딕" pitchFamily="34" charset="0"/>
              </a:rPr>
              <a:t>당진태양광</a:t>
            </a:r>
            <a:endParaRPr lang="en-US" altLang="ko-KR" sz="2400" b="1">
              <a:solidFill>
                <a:srgbClr val="000000"/>
              </a:solidFill>
              <a:latin typeface="나눔고딕" pitchFamily="34" charset="0"/>
            </a:endParaRPr>
          </a:p>
          <a:p>
            <a:pPr algn="ctr"/>
            <a:r>
              <a:rPr lang="en-US" sz="2400" b="1">
                <a:solidFill>
                  <a:srgbClr val="000000"/>
                </a:solidFill>
                <a:latin typeface="나눔고딕" pitchFamily="34" charset="0"/>
              </a:rPr>
              <a:t>New Features</a:t>
            </a:r>
            <a:endParaRPr lang="en-US" sz="140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88BF1FA-0D50-4AEC-9CCF-485CB133A56A}"/>
              </a:ext>
            </a:extLst>
          </p:cNvPr>
          <p:cNvSpPr/>
          <p:nvPr/>
        </p:nvSpPr>
        <p:spPr>
          <a:xfrm>
            <a:off x="14014536" y="5160029"/>
            <a:ext cx="2497948" cy="1020056"/>
          </a:xfrm>
          <a:prstGeom prst="rect">
            <a:avLst/>
          </a:prstGeom>
          <a:solidFill>
            <a:srgbClr val="FAD1D7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2" name="Object 12">
            <a:extLst>
              <a:ext uri="{FF2B5EF4-FFF2-40B4-BE49-F238E27FC236}">
                <a16:creationId xmlns:a16="http://schemas.microsoft.com/office/drawing/2014/main" id="{A6B4B41E-A3E4-4E72-B359-EA28CCFA6224}"/>
              </a:ext>
            </a:extLst>
          </p:cNvPr>
          <p:cNvSpPr txBox="1"/>
          <p:nvPr/>
        </p:nvSpPr>
        <p:spPr>
          <a:xfrm>
            <a:off x="13769284" y="5260623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400" b="1">
                <a:solidFill>
                  <a:srgbClr val="000000"/>
                </a:solidFill>
                <a:latin typeface="나눔고딕" pitchFamily="34" charset="0"/>
              </a:rPr>
              <a:t>당진태양광 </a:t>
            </a:r>
            <a:endParaRPr lang="en-US" altLang="ko-KR" sz="2400" b="1">
              <a:solidFill>
                <a:srgbClr val="000000"/>
              </a:solidFill>
              <a:latin typeface="나눔고딕" pitchFamily="34" charset="0"/>
            </a:endParaRPr>
          </a:p>
          <a:p>
            <a:pPr algn="ctr"/>
            <a:r>
              <a:rPr lang="ko-KR" altLang="en-US" sz="2400" b="1">
                <a:solidFill>
                  <a:srgbClr val="000000"/>
                </a:solidFill>
                <a:latin typeface="나눔고딕" pitchFamily="34" charset="0"/>
              </a:rPr>
              <a:t>예측 발전량</a:t>
            </a:r>
            <a:endParaRPr lang="en-US" sz="1400" dirty="0"/>
          </a:p>
        </p:txBody>
      </p:sp>
      <p:sp>
        <p:nvSpPr>
          <p:cNvPr id="53" name="화살표: 아래쪽 52">
            <a:extLst>
              <a:ext uri="{FF2B5EF4-FFF2-40B4-BE49-F238E27FC236}">
                <a16:creationId xmlns:a16="http://schemas.microsoft.com/office/drawing/2014/main" id="{D3FDE089-DC27-4A1E-A509-B0B825EBEF37}"/>
              </a:ext>
            </a:extLst>
          </p:cNvPr>
          <p:cNvSpPr/>
          <p:nvPr/>
        </p:nvSpPr>
        <p:spPr>
          <a:xfrm rot="16200000">
            <a:off x="9204631" y="5324305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4" name="화살표: 아래쪽 53">
            <a:extLst>
              <a:ext uri="{FF2B5EF4-FFF2-40B4-BE49-F238E27FC236}">
                <a16:creationId xmlns:a16="http://schemas.microsoft.com/office/drawing/2014/main" id="{91907E1A-F0B7-43DA-964B-63CB236AF986}"/>
              </a:ext>
            </a:extLst>
          </p:cNvPr>
          <p:cNvSpPr/>
          <p:nvPr/>
        </p:nvSpPr>
        <p:spPr>
          <a:xfrm rot="16200000">
            <a:off x="13350539" y="5324305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D4F643F7-A3B1-41A5-9207-F1AC51F86D89}"/>
              </a:ext>
            </a:extLst>
          </p:cNvPr>
          <p:cNvSpPr/>
          <p:nvPr/>
        </p:nvSpPr>
        <p:spPr>
          <a:xfrm>
            <a:off x="9994061" y="5160029"/>
            <a:ext cx="2888236" cy="1041200"/>
          </a:xfrm>
          <a:prstGeom prst="rect">
            <a:avLst/>
          </a:prstGeom>
          <a:solidFill>
            <a:schemeClr val="bg1">
              <a:lumMod val="6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당진태양광</a:t>
            </a:r>
            <a:endParaRPr lang="en-US" altLang="ko-KR" sz="2800" b="1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2800" b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LGBM Model</a:t>
            </a:r>
            <a:endParaRPr lang="ko-KR" altLang="en-US" sz="2800" b="1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D67F5E0-510C-4762-A204-C5CDD6772994}"/>
              </a:ext>
            </a:extLst>
          </p:cNvPr>
          <p:cNvSpPr/>
          <p:nvPr/>
        </p:nvSpPr>
        <p:spPr>
          <a:xfrm>
            <a:off x="6526294" y="6684029"/>
            <a:ext cx="2224429" cy="1041200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7" name="Object 12">
            <a:extLst>
              <a:ext uri="{FF2B5EF4-FFF2-40B4-BE49-F238E27FC236}">
                <a16:creationId xmlns:a16="http://schemas.microsoft.com/office/drawing/2014/main" id="{3EC39DF2-6C2B-4EB1-B8C2-692DB3F8BC39}"/>
              </a:ext>
            </a:extLst>
          </p:cNvPr>
          <p:cNvSpPr txBox="1"/>
          <p:nvPr/>
        </p:nvSpPr>
        <p:spPr>
          <a:xfrm>
            <a:off x="6194390" y="6829576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400" b="1">
                <a:solidFill>
                  <a:srgbClr val="000000"/>
                </a:solidFill>
                <a:latin typeface="나눔고딕" pitchFamily="34" charset="0"/>
              </a:rPr>
              <a:t>울산태양광</a:t>
            </a:r>
            <a:endParaRPr lang="en-US" altLang="ko-KR" sz="2400" b="1">
              <a:solidFill>
                <a:srgbClr val="000000"/>
              </a:solidFill>
              <a:latin typeface="나눔고딕" pitchFamily="34" charset="0"/>
            </a:endParaRPr>
          </a:p>
          <a:p>
            <a:pPr algn="ctr"/>
            <a:r>
              <a:rPr lang="en-US" sz="2400" b="1">
                <a:solidFill>
                  <a:srgbClr val="000000"/>
                </a:solidFill>
                <a:latin typeface="나눔고딕" pitchFamily="34" charset="0"/>
              </a:rPr>
              <a:t>New Features</a:t>
            </a:r>
            <a:endParaRPr lang="en-US" sz="1400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F0C39B8-8663-48E4-9B98-90600F18D611}"/>
              </a:ext>
            </a:extLst>
          </p:cNvPr>
          <p:cNvSpPr/>
          <p:nvPr/>
        </p:nvSpPr>
        <p:spPr>
          <a:xfrm>
            <a:off x="14014536" y="6684029"/>
            <a:ext cx="2497948" cy="1020056"/>
          </a:xfrm>
          <a:prstGeom prst="rect">
            <a:avLst/>
          </a:prstGeom>
          <a:solidFill>
            <a:srgbClr val="FAD1D7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9" name="Object 12">
            <a:extLst>
              <a:ext uri="{FF2B5EF4-FFF2-40B4-BE49-F238E27FC236}">
                <a16:creationId xmlns:a16="http://schemas.microsoft.com/office/drawing/2014/main" id="{7F762250-EC4F-495D-A94E-569CE3C491A3}"/>
              </a:ext>
            </a:extLst>
          </p:cNvPr>
          <p:cNvSpPr txBox="1"/>
          <p:nvPr/>
        </p:nvSpPr>
        <p:spPr>
          <a:xfrm>
            <a:off x="13769284" y="6784623"/>
            <a:ext cx="2888236" cy="5716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400" b="1">
                <a:solidFill>
                  <a:srgbClr val="000000"/>
                </a:solidFill>
                <a:latin typeface="나눔고딕" pitchFamily="34" charset="0"/>
              </a:rPr>
              <a:t>울산태양광 </a:t>
            </a:r>
            <a:endParaRPr lang="en-US" altLang="ko-KR" sz="2400" b="1">
              <a:solidFill>
                <a:srgbClr val="000000"/>
              </a:solidFill>
              <a:latin typeface="나눔고딕" pitchFamily="34" charset="0"/>
            </a:endParaRPr>
          </a:p>
          <a:p>
            <a:pPr algn="ctr"/>
            <a:r>
              <a:rPr lang="ko-KR" altLang="en-US" sz="2400" b="1">
                <a:solidFill>
                  <a:srgbClr val="000000"/>
                </a:solidFill>
                <a:latin typeface="나눔고딕" pitchFamily="34" charset="0"/>
              </a:rPr>
              <a:t>예측 발전량</a:t>
            </a:r>
            <a:endParaRPr lang="en-US" sz="1400" dirty="0"/>
          </a:p>
        </p:txBody>
      </p:sp>
      <p:sp>
        <p:nvSpPr>
          <p:cNvPr id="60" name="화살표: 아래쪽 59">
            <a:extLst>
              <a:ext uri="{FF2B5EF4-FFF2-40B4-BE49-F238E27FC236}">
                <a16:creationId xmlns:a16="http://schemas.microsoft.com/office/drawing/2014/main" id="{42311023-1D56-423B-9E59-8ADA44CDB08D}"/>
              </a:ext>
            </a:extLst>
          </p:cNvPr>
          <p:cNvSpPr/>
          <p:nvPr/>
        </p:nvSpPr>
        <p:spPr>
          <a:xfrm rot="16200000">
            <a:off x="9204631" y="6848305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1" name="화살표: 아래쪽 60">
            <a:extLst>
              <a:ext uri="{FF2B5EF4-FFF2-40B4-BE49-F238E27FC236}">
                <a16:creationId xmlns:a16="http://schemas.microsoft.com/office/drawing/2014/main" id="{A5FFE1B6-4FE8-4E82-9184-AC1DFC3C2B13}"/>
              </a:ext>
            </a:extLst>
          </p:cNvPr>
          <p:cNvSpPr/>
          <p:nvPr/>
        </p:nvSpPr>
        <p:spPr>
          <a:xfrm rot="16200000">
            <a:off x="13350539" y="6848305"/>
            <a:ext cx="381467" cy="770131"/>
          </a:xfrm>
          <a:prstGeom prst="downArrow">
            <a:avLst/>
          </a:prstGeom>
          <a:solidFill>
            <a:srgbClr val="6593E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C7B860B2-576A-4A16-8B50-A144FD5D118C}"/>
              </a:ext>
            </a:extLst>
          </p:cNvPr>
          <p:cNvSpPr/>
          <p:nvPr/>
        </p:nvSpPr>
        <p:spPr>
          <a:xfrm>
            <a:off x="9994061" y="6684029"/>
            <a:ext cx="2888236" cy="1041200"/>
          </a:xfrm>
          <a:prstGeom prst="rect">
            <a:avLst/>
          </a:prstGeom>
          <a:solidFill>
            <a:schemeClr val="bg1">
              <a:lumMod val="6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울산태양광</a:t>
            </a:r>
            <a:endParaRPr lang="en-US" altLang="ko-KR" sz="2800" b="1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2800" b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LGBM Model</a:t>
            </a:r>
            <a:endParaRPr lang="ko-KR" altLang="en-US" sz="2800" b="1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C6778A9F-2663-47BA-A276-891FCD83F4CD}"/>
              </a:ext>
            </a:extLst>
          </p:cNvPr>
          <p:cNvSpPr/>
          <p:nvPr/>
        </p:nvSpPr>
        <p:spPr>
          <a:xfrm>
            <a:off x="2057400" y="4882815"/>
            <a:ext cx="317770" cy="317770"/>
          </a:xfrm>
          <a:prstGeom prst="ellipse">
            <a:avLst/>
          </a:prstGeom>
          <a:solidFill>
            <a:srgbClr val="FDEAED"/>
          </a:solidFill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D46E38C4-EAEC-4D82-B3A7-37F5F9E5BD00}"/>
              </a:ext>
            </a:extLst>
          </p:cNvPr>
          <p:cNvSpPr/>
          <p:nvPr/>
        </p:nvSpPr>
        <p:spPr>
          <a:xfrm>
            <a:off x="1513872" y="5258864"/>
            <a:ext cx="317770" cy="317770"/>
          </a:xfrm>
          <a:prstGeom prst="ellipse">
            <a:avLst/>
          </a:prstGeom>
          <a:solidFill>
            <a:srgbClr val="FDEAED"/>
          </a:solidFill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BB388EA6-8BB1-400E-8A20-EC62321F28E7}"/>
              </a:ext>
            </a:extLst>
          </p:cNvPr>
          <p:cNvSpPr/>
          <p:nvPr/>
        </p:nvSpPr>
        <p:spPr>
          <a:xfrm>
            <a:off x="2018016" y="5524500"/>
            <a:ext cx="317770" cy="317770"/>
          </a:xfrm>
          <a:prstGeom prst="ellipse">
            <a:avLst/>
          </a:prstGeom>
          <a:solidFill>
            <a:srgbClr val="FDEAED"/>
          </a:solidFill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3E7FA1AD-572A-4352-9668-2C70A11FD1F6}"/>
              </a:ext>
            </a:extLst>
          </p:cNvPr>
          <p:cNvSpPr/>
          <p:nvPr/>
        </p:nvSpPr>
        <p:spPr>
          <a:xfrm>
            <a:off x="4953000" y="7658100"/>
            <a:ext cx="317770" cy="317770"/>
          </a:xfrm>
          <a:prstGeom prst="ellipse">
            <a:avLst/>
          </a:prstGeom>
          <a:solidFill>
            <a:srgbClr val="FDEAED"/>
          </a:solidFill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084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67D9C8B2-60C5-4BCE-B15E-D86BBC8471A0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DF23637-4E22-4A98-811D-BBCE5E81ADF7}"/>
              </a:ext>
            </a:extLst>
          </p:cNvPr>
          <p:cNvGrpSpPr/>
          <p:nvPr/>
        </p:nvGrpSpPr>
        <p:grpSpPr>
          <a:xfrm>
            <a:off x="0" y="0"/>
            <a:ext cx="7101840" cy="10277487"/>
            <a:chOff x="594360" y="-238137"/>
            <a:chExt cx="7101840" cy="10277487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85702AE1-A166-4DC7-8B22-284823649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" y="2400300"/>
              <a:ext cx="7019925" cy="7639050"/>
            </a:xfrm>
            <a:prstGeom prst="rect">
              <a:avLst/>
            </a:prstGeom>
          </p:spPr>
        </p:pic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302B6F83-3F2C-4EB8-986D-895AE0DA4DDF}"/>
                </a:ext>
              </a:extLst>
            </p:cNvPr>
            <p:cNvGrpSpPr/>
            <p:nvPr/>
          </p:nvGrpSpPr>
          <p:grpSpPr>
            <a:xfrm>
              <a:off x="609600" y="1943100"/>
              <a:ext cx="7086600" cy="304800"/>
              <a:chOff x="609600" y="1409700"/>
              <a:chExt cx="7086600" cy="304800"/>
            </a:xfrm>
          </p:grpSpPr>
          <p:sp>
            <p:nvSpPr>
              <p:cNvPr id="44" name="Object 12">
                <a:extLst>
                  <a:ext uri="{FF2B5EF4-FFF2-40B4-BE49-F238E27FC236}">
                    <a16:creationId xmlns:a16="http://schemas.microsoft.com/office/drawing/2014/main" id="{00C6F864-0130-4159-92AC-B91D8D10D633}"/>
                  </a:ext>
                </a:extLst>
              </p:cNvPr>
              <p:cNvSpPr txBox="1"/>
              <p:nvPr/>
            </p:nvSpPr>
            <p:spPr>
              <a:xfrm>
                <a:off x="1981200" y="1470660"/>
                <a:ext cx="533400" cy="228600"/>
              </a:xfrm>
              <a:prstGeom prst="rect">
                <a:avLst/>
              </a:prstGeom>
              <a:noFill/>
            </p:spPr>
            <p:txBody>
              <a:bodyPr wrap="square" rtlCol="0"/>
              <a:lstStyle/>
              <a:p>
                <a:pPr algn="ctr"/>
                <a:r>
                  <a:rPr lang="ko-KR" altLang="en-US" sz="1200">
                    <a:solidFill>
                      <a:srgbClr val="000000"/>
                    </a:solidFill>
                    <a:latin typeface="나눔고딕" pitchFamily="34" charset="0"/>
                  </a:rPr>
                  <a:t>팀</a:t>
                </a:r>
                <a:endParaRPr lang="en-US" sz="900" dirty="0"/>
              </a:p>
            </p:txBody>
          </p:sp>
          <p:sp>
            <p:nvSpPr>
              <p:cNvPr id="49" name="Object 12">
                <a:extLst>
                  <a:ext uri="{FF2B5EF4-FFF2-40B4-BE49-F238E27FC236}">
                    <a16:creationId xmlns:a16="http://schemas.microsoft.com/office/drawing/2014/main" id="{C745D6E0-ABE1-458F-8A28-3C72AA60FB53}"/>
                  </a:ext>
                </a:extLst>
              </p:cNvPr>
              <p:cNvSpPr txBox="1"/>
              <p:nvPr/>
            </p:nvSpPr>
            <p:spPr>
              <a:xfrm>
                <a:off x="609600" y="1409700"/>
                <a:ext cx="533400" cy="228600"/>
              </a:xfrm>
              <a:prstGeom prst="rect">
                <a:avLst/>
              </a:prstGeom>
              <a:noFill/>
            </p:spPr>
            <p:txBody>
              <a:bodyPr wrap="square" rtlCol="0"/>
              <a:lstStyle/>
              <a:p>
                <a:pPr algn="ctr"/>
                <a:r>
                  <a:rPr lang="en-US" altLang="ko-KR" sz="1600">
                    <a:solidFill>
                      <a:srgbClr val="000000"/>
                    </a:solidFill>
                    <a:latin typeface="나눔고딕" pitchFamily="34" charset="0"/>
                  </a:rPr>
                  <a:t>#</a:t>
                </a:r>
                <a:endParaRPr lang="en-US" sz="1050" dirty="0"/>
              </a:p>
            </p:txBody>
          </p:sp>
          <p:sp>
            <p:nvSpPr>
              <p:cNvPr id="51" name="Object 12">
                <a:extLst>
                  <a:ext uri="{FF2B5EF4-FFF2-40B4-BE49-F238E27FC236}">
                    <a16:creationId xmlns:a16="http://schemas.microsoft.com/office/drawing/2014/main" id="{5B9EE4AB-A884-4CDD-898E-56C5D3BF948D}"/>
                  </a:ext>
                </a:extLst>
              </p:cNvPr>
              <p:cNvSpPr txBox="1"/>
              <p:nvPr/>
            </p:nvSpPr>
            <p:spPr>
              <a:xfrm>
                <a:off x="3276600" y="1470660"/>
                <a:ext cx="762000" cy="228600"/>
              </a:xfrm>
              <a:prstGeom prst="rect">
                <a:avLst/>
              </a:prstGeom>
              <a:noFill/>
            </p:spPr>
            <p:txBody>
              <a:bodyPr wrap="square" rtlCol="0"/>
              <a:lstStyle/>
              <a:p>
                <a:pPr algn="ctr"/>
                <a:r>
                  <a:rPr lang="ko-KR" altLang="en-US" sz="1000"/>
                  <a:t>팀 멤버</a:t>
                </a:r>
                <a:endParaRPr lang="en-US" sz="1000" dirty="0"/>
              </a:p>
            </p:txBody>
          </p:sp>
          <p:sp>
            <p:nvSpPr>
              <p:cNvPr id="66" name="Object 12">
                <a:extLst>
                  <a:ext uri="{FF2B5EF4-FFF2-40B4-BE49-F238E27FC236}">
                    <a16:creationId xmlns:a16="http://schemas.microsoft.com/office/drawing/2014/main" id="{84EF50D6-076E-47E1-8F6F-1377786260F2}"/>
                  </a:ext>
                </a:extLst>
              </p:cNvPr>
              <p:cNvSpPr txBox="1"/>
              <p:nvPr/>
            </p:nvSpPr>
            <p:spPr>
              <a:xfrm>
                <a:off x="6934200" y="1485900"/>
                <a:ext cx="762000" cy="228600"/>
              </a:xfrm>
              <a:prstGeom prst="rect">
                <a:avLst/>
              </a:prstGeom>
              <a:noFill/>
            </p:spPr>
            <p:txBody>
              <a:bodyPr wrap="square" rtlCol="0"/>
              <a:lstStyle/>
              <a:p>
                <a:pPr algn="ctr"/>
                <a:r>
                  <a:rPr lang="ko-KR" altLang="en-US" sz="1000"/>
                  <a:t>점수</a:t>
                </a:r>
                <a:endParaRPr lang="en-US" sz="1000" dirty="0"/>
              </a:p>
            </p:txBody>
          </p:sp>
        </p:grp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F02CE51-B7CE-4FC1-AAE0-264045E1D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4360" y="-238137"/>
              <a:ext cx="7101840" cy="2105037"/>
            </a:xfrm>
            <a:prstGeom prst="rect">
              <a:avLst/>
            </a:prstGeom>
          </p:spPr>
        </p:pic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26033D87-7FB8-4AC0-8DE8-3DB68E2B7E11}"/>
              </a:ext>
            </a:extLst>
          </p:cNvPr>
          <p:cNvSpPr txBox="1"/>
          <p:nvPr/>
        </p:nvSpPr>
        <p:spPr>
          <a:xfrm>
            <a:off x="8994216" y="6580775"/>
            <a:ext cx="5394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논문을 쓰기에 나쁘지 않은 모델 성능</a:t>
            </a: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F1A56F05-435F-45FA-825F-61389D04FB45}"/>
              </a:ext>
            </a:extLst>
          </p:cNvPr>
          <p:cNvSpPr/>
          <p:nvPr/>
        </p:nvSpPr>
        <p:spPr>
          <a:xfrm>
            <a:off x="7448345" y="6728085"/>
            <a:ext cx="968584" cy="228600"/>
          </a:xfrm>
          <a:prstGeom prst="rightArrow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76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67D9C8B2-60C5-4BCE-B15E-D86BBC8471A0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Object 14">
            <a:extLst>
              <a:ext uri="{FF2B5EF4-FFF2-40B4-BE49-F238E27FC236}">
                <a16:creationId xmlns:a16="http://schemas.microsoft.com/office/drawing/2014/main" id="{7642B996-8935-4312-B615-2F39FA66404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44521" y="1972556"/>
            <a:ext cx="5082449" cy="7624690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C6778A9F-2663-47BA-A276-891FCD83F4CD}"/>
              </a:ext>
            </a:extLst>
          </p:cNvPr>
          <p:cNvSpPr/>
          <p:nvPr/>
        </p:nvSpPr>
        <p:spPr>
          <a:xfrm>
            <a:off x="2057400" y="4882815"/>
            <a:ext cx="317770" cy="317770"/>
          </a:xfrm>
          <a:prstGeom prst="ellipse">
            <a:avLst/>
          </a:prstGeom>
          <a:solidFill>
            <a:srgbClr val="FDEAED"/>
          </a:solidFill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D46E38C4-EAEC-4D82-B3A7-37F5F9E5BD00}"/>
              </a:ext>
            </a:extLst>
          </p:cNvPr>
          <p:cNvSpPr/>
          <p:nvPr/>
        </p:nvSpPr>
        <p:spPr>
          <a:xfrm>
            <a:off x="1513872" y="5258864"/>
            <a:ext cx="317770" cy="317770"/>
          </a:xfrm>
          <a:prstGeom prst="ellipse">
            <a:avLst/>
          </a:prstGeom>
          <a:solidFill>
            <a:srgbClr val="FDEAED"/>
          </a:solidFill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BB388EA6-8BB1-400E-8A20-EC62321F28E7}"/>
              </a:ext>
            </a:extLst>
          </p:cNvPr>
          <p:cNvSpPr/>
          <p:nvPr/>
        </p:nvSpPr>
        <p:spPr>
          <a:xfrm>
            <a:off x="2018016" y="5524500"/>
            <a:ext cx="317770" cy="317770"/>
          </a:xfrm>
          <a:prstGeom prst="ellipse">
            <a:avLst/>
          </a:prstGeom>
          <a:solidFill>
            <a:srgbClr val="FDEAED"/>
          </a:solidFill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3E7FA1AD-572A-4352-9668-2C70A11FD1F6}"/>
              </a:ext>
            </a:extLst>
          </p:cNvPr>
          <p:cNvSpPr/>
          <p:nvPr/>
        </p:nvSpPr>
        <p:spPr>
          <a:xfrm>
            <a:off x="4953000" y="7658100"/>
            <a:ext cx="317770" cy="317770"/>
          </a:xfrm>
          <a:prstGeom prst="ellipse">
            <a:avLst/>
          </a:prstGeom>
          <a:solidFill>
            <a:srgbClr val="FDEAED"/>
          </a:solidFill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2E9EBE0-393A-42CA-AD30-3D827477337C}"/>
              </a:ext>
            </a:extLst>
          </p:cNvPr>
          <p:cNvSpPr txBox="1"/>
          <p:nvPr/>
        </p:nvSpPr>
        <p:spPr>
          <a:xfrm>
            <a:off x="6324600" y="2095500"/>
            <a:ext cx="98977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LGBM</a:t>
            </a:r>
            <a:r>
              <a:rPr lang="ko-KR" altLang="en-US" sz="4400" b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통한 </a:t>
            </a:r>
            <a:r>
              <a:rPr lang="ko-KR" altLang="en-US" sz="4400" b="1">
                <a:solidFill>
                  <a:srgbClr val="906A4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태양광 발전소 최적 입지선정</a:t>
            </a: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F6B1C35D-0739-4C8D-8641-904BBF95A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321" y="3212932"/>
            <a:ext cx="9374129" cy="38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798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239040B1-186E-4190-A579-5F636D1FC1CE}"/>
              </a:ext>
            </a:extLst>
          </p:cNvPr>
          <p:cNvSpPr/>
          <p:nvPr/>
        </p:nvSpPr>
        <p:spPr>
          <a:xfrm>
            <a:off x="6510759" y="261599"/>
            <a:ext cx="1216611" cy="322318"/>
          </a:xfrm>
          <a:prstGeom prst="rect">
            <a:avLst/>
          </a:prstGeom>
          <a:solidFill>
            <a:srgbClr val="00B05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Features</a:t>
            </a:r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7D9C8B2-60C5-4BCE-B15E-D86BBC8471A0}"/>
              </a:ext>
            </a:extLst>
          </p:cNvPr>
          <p:cNvSpPr/>
          <p:nvPr/>
        </p:nvSpPr>
        <p:spPr>
          <a:xfrm>
            <a:off x="16977625" y="0"/>
            <a:ext cx="1310375" cy="10287000"/>
          </a:xfrm>
          <a:prstGeom prst="rect">
            <a:avLst/>
          </a:prstGeom>
          <a:solidFill>
            <a:srgbClr val="659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356D377-3D79-4442-8843-BB636D1BAA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525"/>
          <a:stretch/>
        </p:blipFill>
        <p:spPr>
          <a:xfrm>
            <a:off x="11429664" y="648917"/>
            <a:ext cx="1224263" cy="2968005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B92CB302-8CEA-454C-80B2-C75A5E752A1D}"/>
              </a:ext>
            </a:extLst>
          </p:cNvPr>
          <p:cNvSpPr/>
          <p:nvPr/>
        </p:nvSpPr>
        <p:spPr>
          <a:xfrm>
            <a:off x="11446845" y="870352"/>
            <a:ext cx="1162552" cy="2753127"/>
          </a:xfrm>
          <a:prstGeom prst="rect">
            <a:avLst/>
          </a:prstGeom>
          <a:solidFill>
            <a:srgbClr val="FAD1D7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6FAE3F6-2E8C-46C9-A0AF-F8AEF2FB9C7B}"/>
              </a:ext>
            </a:extLst>
          </p:cNvPr>
          <p:cNvSpPr/>
          <p:nvPr/>
        </p:nvSpPr>
        <p:spPr>
          <a:xfrm>
            <a:off x="11501923" y="648917"/>
            <a:ext cx="1134825" cy="1941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2" name="Object 12">
            <a:extLst>
              <a:ext uri="{FF2B5EF4-FFF2-40B4-BE49-F238E27FC236}">
                <a16:creationId xmlns:a16="http://schemas.microsoft.com/office/drawing/2014/main" id="{2178B071-96F2-46A7-BD5A-B4F969173745}"/>
              </a:ext>
            </a:extLst>
          </p:cNvPr>
          <p:cNvSpPr txBox="1"/>
          <p:nvPr/>
        </p:nvSpPr>
        <p:spPr>
          <a:xfrm>
            <a:off x="11677267" y="626355"/>
            <a:ext cx="818494" cy="201559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900" b="1">
                <a:solidFill>
                  <a:srgbClr val="000000"/>
                </a:solidFill>
                <a:latin typeface="나눔고딕" pitchFamily="34" charset="0"/>
              </a:rPr>
              <a:t>발전량</a:t>
            </a:r>
            <a:endParaRPr lang="en-US" sz="500" b="1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F1BA9B1A-1BB0-4108-9D54-061A09FEDC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777"/>
          <a:stretch/>
        </p:blipFill>
        <p:spPr>
          <a:xfrm>
            <a:off x="3505200" y="651495"/>
            <a:ext cx="7924465" cy="2968005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9F835407-186E-426F-B68A-26A191F93A9D}"/>
              </a:ext>
            </a:extLst>
          </p:cNvPr>
          <p:cNvSpPr/>
          <p:nvPr/>
        </p:nvSpPr>
        <p:spPr>
          <a:xfrm>
            <a:off x="3947395" y="863796"/>
            <a:ext cx="7499450" cy="2753127"/>
          </a:xfrm>
          <a:prstGeom prst="rect">
            <a:avLst/>
          </a:prstGeom>
          <a:solidFill>
            <a:srgbClr val="00B05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pic>
        <p:nvPicPr>
          <p:cNvPr id="81" name="그림 80">
            <a:extLst>
              <a:ext uri="{FF2B5EF4-FFF2-40B4-BE49-F238E27FC236}">
                <a16:creationId xmlns:a16="http://schemas.microsoft.com/office/drawing/2014/main" id="{E31CFC9C-6D02-4663-9287-C5FD4A1EB1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525"/>
          <a:stretch/>
        </p:blipFill>
        <p:spPr>
          <a:xfrm>
            <a:off x="11429664" y="3976131"/>
            <a:ext cx="1224263" cy="2968005"/>
          </a:xfrm>
          <a:prstGeom prst="rect">
            <a:avLst/>
          </a:prstGeom>
        </p:spPr>
      </p:pic>
      <p:sp>
        <p:nvSpPr>
          <p:cNvPr id="82" name="직사각형 81">
            <a:extLst>
              <a:ext uri="{FF2B5EF4-FFF2-40B4-BE49-F238E27FC236}">
                <a16:creationId xmlns:a16="http://schemas.microsoft.com/office/drawing/2014/main" id="{827491C7-03DE-4C87-9394-F2FFF4DA1E33}"/>
              </a:ext>
            </a:extLst>
          </p:cNvPr>
          <p:cNvSpPr/>
          <p:nvPr/>
        </p:nvSpPr>
        <p:spPr>
          <a:xfrm>
            <a:off x="11446845" y="4197566"/>
            <a:ext cx="1162552" cy="2753127"/>
          </a:xfrm>
          <a:prstGeom prst="rect">
            <a:avLst/>
          </a:prstGeom>
          <a:solidFill>
            <a:srgbClr val="FAD1D7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D0480CE-ABD0-48EB-93B7-06054BD1719E}"/>
              </a:ext>
            </a:extLst>
          </p:cNvPr>
          <p:cNvSpPr/>
          <p:nvPr/>
        </p:nvSpPr>
        <p:spPr>
          <a:xfrm>
            <a:off x="11501923" y="3976131"/>
            <a:ext cx="1134825" cy="1941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84" name="Object 12">
            <a:extLst>
              <a:ext uri="{FF2B5EF4-FFF2-40B4-BE49-F238E27FC236}">
                <a16:creationId xmlns:a16="http://schemas.microsoft.com/office/drawing/2014/main" id="{E7C02B69-A3C8-449A-831D-6F14BEB4504D}"/>
              </a:ext>
            </a:extLst>
          </p:cNvPr>
          <p:cNvSpPr txBox="1"/>
          <p:nvPr/>
        </p:nvSpPr>
        <p:spPr>
          <a:xfrm>
            <a:off x="11677267" y="3953569"/>
            <a:ext cx="818494" cy="201559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900" b="1">
                <a:solidFill>
                  <a:srgbClr val="000000"/>
                </a:solidFill>
                <a:latin typeface="나눔고딕" pitchFamily="34" charset="0"/>
              </a:rPr>
              <a:t>발전량</a:t>
            </a:r>
            <a:endParaRPr lang="en-US" sz="500" b="1" dirty="0"/>
          </a:p>
        </p:txBody>
      </p:sp>
      <p:pic>
        <p:nvPicPr>
          <p:cNvPr id="85" name="그림 84">
            <a:extLst>
              <a:ext uri="{FF2B5EF4-FFF2-40B4-BE49-F238E27FC236}">
                <a16:creationId xmlns:a16="http://schemas.microsoft.com/office/drawing/2014/main" id="{74ABD7E2-F971-4BF0-810C-EB95253055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777"/>
          <a:stretch/>
        </p:blipFill>
        <p:spPr>
          <a:xfrm>
            <a:off x="3505200" y="3978709"/>
            <a:ext cx="7924465" cy="2968005"/>
          </a:xfrm>
          <a:prstGeom prst="rect">
            <a:avLst/>
          </a:prstGeom>
        </p:spPr>
      </p:pic>
      <p:sp>
        <p:nvSpPr>
          <p:cNvPr id="86" name="직사각형 85">
            <a:extLst>
              <a:ext uri="{FF2B5EF4-FFF2-40B4-BE49-F238E27FC236}">
                <a16:creationId xmlns:a16="http://schemas.microsoft.com/office/drawing/2014/main" id="{0D8DF9C5-F69F-4DB1-A83D-750D5B6828C1}"/>
              </a:ext>
            </a:extLst>
          </p:cNvPr>
          <p:cNvSpPr/>
          <p:nvPr/>
        </p:nvSpPr>
        <p:spPr>
          <a:xfrm>
            <a:off x="3947395" y="4191010"/>
            <a:ext cx="7499450" cy="2753127"/>
          </a:xfrm>
          <a:prstGeom prst="rect">
            <a:avLst/>
          </a:prstGeom>
          <a:solidFill>
            <a:srgbClr val="00B05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pic>
        <p:nvPicPr>
          <p:cNvPr id="88" name="그림 87">
            <a:extLst>
              <a:ext uri="{FF2B5EF4-FFF2-40B4-BE49-F238E27FC236}">
                <a16:creationId xmlns:a16="http://schemas.microsoft.com/office/drawing/2014/main" id="{10733DE6-A72B-495B-9B62-3128D8E153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525"/>
          <a:stretch/>
        </p:blipFill>
        <p:spPr>
          <a:xfrm>
            <a:off x="11429664" y="7198138"/>
            <a:ext cx="1224263" cy="2968005"/>
          </a:xfrm>
          <a:prstGeom prst="rect">
            <a:avLst/>
          </a:prstGeom>
        </p:spPr>
      </p:pic>
      <p:sp>
        <p:nvSpPr>
          <p:cNvPr id="89" name="직사각형 88">
            <a:extLst>
              <a:ext uri="{FF2B5EF4-FFF2-40B4-BE49-F238E27FC236}">
                <a16:creationId xmlns:a16="http://schemas.microsoft.com/office/drawing/2014/main" id="{C01EE189-6EE0-4F61-B1BF-DF34E22A6ADD}"/>
              </a:ext>
            </a:extLst>
          </p:cNvPr>
          <p:cNvSpPr/>
          <p:nvPr/>
        </p:nvSpPr>
        <p:spPr>
          <a:xfrm>
            <a:off x="11446845" y="7419573"/>
            <a:ext cx="1162552" cy="2753127"/>
          </a:xfrm>
          <a:prstGeom prst="rect">
            <a:avLst/>
          </a:prstGeom>
          <a:solidFill>
            <a:srgbClr val="FAD1D7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7CCA296F-050F-4CF8-839E-DCBF69BE8861}"/>
              </a:ext>
            </a:extLst>
          </p:cNvPr>
          <p:cNvSpPr/>
          <p:nvPr/>
        </p:nvSpPr>
        <p:spPr>
          <a:xfrm>
            <a:off x="11501923" y="7198138"/>
            <a:ext cx="1134825" cy="1941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91" name="Object 12">
            <a:extLst>
              <a:ext uri="{FF2B5EF4-FFF2-40B4-BE49-F238E27FC236}">
                <a16:creationId xmlns:a16="http://schemas.microsoft.com/office/drawing/2014/main" id="{1039A07E-6DCF-493C-90EB-0290A1ECB4FB}"/>
              </a:ext>
            </a:extLst>
          </p:cNvPr>
          <p:cNvSpPr txBox="1"/>
          <p:nvPr/>
        </p:nvSpPr>
        <p:spPr>
          <a:xfrm>
            <a:off x="11677267" y="7175576"/>
            <a:ext cx="818494" cy="201559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900" b="1">
                <a:solidFill>
                  <a:srgbClr val="000000"/>
                </a:solidFill>
                <a:latin typeface="나눔고딕" pitchFamily="34" charset="0"/>
              </a:rPr>
              <a:t>발전량</a:t>
            </a:r>
            <a:endParaRPr lang="en-US" sz="500" b="1" dirty="0"/>
          </a:p>
        </p:txBody>
      </p:sp>
      <p:pic>
        <p:nvPicPr>
          <p:cNvPr id="92" name="그림 91">
            <a:extLst>
              <a:ext uri="{FF2B5EF4-FFF2-40B4-BE49-F238E27FC236}">
                <a16:creationId xmlns:a16="http://schemas.microsoft.com/office/drawing/2014/main" id="{472A43C2-347D-4784-9462-A5EBE93483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777"/>
          <a:stretch/>
        </p:blipFill>
        <p:spPr>
          <a:xfrm>
            <a:off x="3505200" y="7200716"/>
            <a:ext cx="7924465" cy="2968005"/>
          </a:xfrm>
          <a:prstGeom prst="rect">
            <a:avLst/>
          </a:prstGeom>
        </p:spPr>
      </p:pic>
      <p:sp>
        <p:nvSpPr>
          <p:cNvPr id="93" name="직사각형 92">
            <a:extLst>
              <a:ext uri="{FF2B5EF4-FFF2-40B4-BE49-F238E27FC236}">
                <a16:creationId xmlns:a16="http://schemas.microsoft.com/office/drawing/2014/main" id="{529E1683-DFEA-4632-99F8-667517583ECD}"/>
              </a:ext>
            </a:extLst>
          </p:cNvPr>
          <p:cNvSpPr/>
          <p:nvPr/>
        </p:nvSpPr>
        <p:spPr>
          <a:xfrm>
            <a:off x="3947395" y="7413017"/>
            <a:ext cx="7499450" cy="2753127"/>
          </a:xfrm>
          <a:prstGeom prst="rect">
            <a:avLst/>
          </a:prstGeom>
          <a:solidFill>
            <a:srgbClr val="00B05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A01228C6-ACE5-4477-B12E-F65B73389920}"/>
              </a:ext>
            </a:extLst>
          </p:cNvPr>
          <p:cNvSpPr/>
          <p:nvPr/>
        </p:nvSpPr>
        <p:spPr>
          <a:xfrm>
            <a:off x="11446845" y="261599"/>
            <a:ext cx="1216611" cy="322318"/>
          </a:xfrm>
          <a:prstGeom prst="rect">
            <a:avLst/>
          </a:prstGeom>
          <a:solidFill>
            <a:srgbClr val="F6EF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Target</a:t>
            </a:r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768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1664</TotalTime>
  <Words>546</Words>
  <Application>Microsoft Office PowerPoint</Application>
  <PresentationFormat>사용자 지정</PresentationFormat>
  <Paragraphs>117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notokr-bold</vt:lpstr>
      <vt:lpstr>THE명품고딕R</vt:lpstr>
      <vt:lpstr>나눔고딕</vt:lpstr>
      <vt:lpstr>나눔고딕 ExtraBold</vt:lpstr>
      <vt:lpstr>나눔바른고딕</vt:lpstr>
      <vt:lpstr>나눔바른고딕 Light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신 선웅</cp:lastModifiedBy>
  <cp:revision>38</cp:revision>
  <dcterms:created xsi:type="dcterms:W3CDTF">2021-05-04T01:26:30Z</dcterms:created>
  <dcterms:modified xsi:type="dcterms:W3CDTF">2021-05-10T10:16:26Z</dcterms:modified>
</cp:coreProperties>
</file>